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57" r:id="rId6"/>
    <p:sldId id="258" r:id="rId7"/>
    <p:sldId id="259" r:id="rId8"/>
    <p:sldId id="260" r:id="rId9"/>
    <p:sldId id="261" r:id="rId10"/>
    <p:sldId id="262" r:id="rId11"/>
    <p:sldId id="271" r:id="rId12"/>
    <p:sldId id="264" r:id="rId13"/>
    <p:sldId id="265" r:id="rId14"/>
    <p:sldId id="266" r:id="rId15"/>
    <p:sldId id="267" r:id="rId16"/>
    <p:sldId id="268" r:id="rId17"/>
    <p:sldId id="269" r:id="rId18"/>
    <p:sldId id="270"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67B202-EC3D-F500-0972-EC114C5874AA}" name="Margarita Hartlieb" initials="MH" userId="S::hartliebm93@univie.ac.at::69fe6df4-cabd-4a58-a31c-e3458b45e0c7" providerId="AD"/>
  <p188:author id="{DEC22E7B-D8EA-F163-9831-0B9F34472B1A}" name="Simon Fellinger" initials="SF" userId="S::fellingers94@univie.ac.at::e6187d78-b9af-4125-84d2-92ad7d7478ba"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743D31-A9EB-4C41-97E1-078A408F8724}" v="4" dt="2026-09-29T14:15:23.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Fellinger" userId="e6187d78-b9af-4125-84d2-92ad7d7478ba" providerId="ADAL" clId="{9A787427-40B7-40F6-8F5B-E8C91F515098}"/>
    <pc:docChg chg="custSel modSld">
      <pc:chgData name="Simon Fellinger" userId="e6187d78-b9af-4125-84d2-92ad7d7478ba" providerId="ADAL" clId="{9A787427-40B7-40F6-8F5B-E8C91F515098}" dt="2026-09-29T14:15:32.015" v="484" actId="108"/>
      <pc:docMkLst>
        <pc:docMk/>
      </pc:docMkLst>
      <pc:sldChg chg="modSp mod">
        <pc:chgData name="Simon Fellinger" userId="e6187d78-b9af-4125-84d2-92ad7d7478ba" providerId="ADAL" clId="{9A787427-40B7-40F6-8F5B-E8C91F515098}" dt="2026-09-29T14:15:32.015" v="484" actId="108"/>
        <pc:sldMkLst>
          <pc:docMk/>
          <pc:sldMk cId="0" sldId="265"/>
        </pc:sldMkLst>
        <pc:spChg chg="mod">
          <ac:chgData name="Simon Fellinger" userId="e6187d78-b9af-4125-84d2-92ad7d7478ba" providerId="ADAL" clId="{9A787427-40B7-40F6-8F5B-E8C91F515098}" dt="2026-09-29T12:25:52.889" v="20" actId="20577"/>
          <ac:spMkLst>
            <pc:docMk/>
            <pc:sldMk cId="0" sldId="265"/>
            <ac:spMk id="14" creationId="{00000000-0000-0000-0000-000000000000}"/>
          </ac:spMkLst>
        </pc:spChg>
        <pc:spChg chg="mod">
          <ac:chgData name="Simon Fellinger" userId="e6187d78-b9af-4125-84d2-92ad7d7478ba" providerId="ADAL" clId="{9A787427-40B7-40F6-8F5B-E8C91F515098}" dt="2026-09-29T14:15:32.015" v="484" actId="108"/>
          <ac:spMkLst>
            <pc:docMk/>
            <pc:sldMk cId="0" sldId="265"/>
            <ac:spMk id="15" creationId="{00000000-0000-0000-0000-000000000000}"/>
          </ac:spMkLst>
        </pc:spChg>
        <pc:spChg chg="mod">
          <ac:chgData name="Simon Fellinger" userId="e6187d78-b9af-4125-84d2-92ad7d7478ba" providerId="ADAL" clId="{9A787427-40B7-40F6-8F5B-E8C91F515098}" dt="2026-09-29T12:28:07.797" v="231" actId="20577"/>
          <ac:spMkLst>
            <pc:docMk/>
            <pc:sldMk cId="0" sldId="265"/>
            <ac:spMk id="18" creationId="{00000000-0000-0000-0000-000000000000}"/>
          </ac:spMkLst>
        </pc:spChg>
        <pc:spChg chg="mod">
          <ac:chgData name="Simon Fellinger" userId="e6187d78-b9af-4125-84d2-92ad7d7478ba" providerId="ADAL" clId="{9A787427-40B7-40F6-8F5B-E8C91F515098}" dt="2026-09-29T12:29:21.441" v="480" actId="20577"/>
          <ac:spMkLst>
            <pc:docMk/>
            <pc:sldMk cId="0" sldId="265"/>
            <ac:spMk id="19" creationId="{00000000-0000-0000-0000-000000000000}"/>
          </ac:spMkLst>
        </pc:spChg>
      </pc:sldChg>
    </pc:docChg>
  </pc:docChgLst>
  <pc:docChgLst>
    <pc:chgData name="Simon Fellinger" userId="e6187d78-b9af-4125-84d2-92ad7d7478ba" providerId="ADAL" clId="{B61CB074-DEEB-4C37-8AD2-B228EC9BB2AC}"/>
    <pc:docChg chg="undo custSel modSld">
      <pc:chgData name="Simon Fellinger" userId="e6187d78-b9af-4125-84d2-92ad7d7478ba" providerId="ADAL" clId="{B61CB074-DEEB-4C37-8AD2-B228EC9BB2AC}" dt="2026-09-11T10:35:55.397" v="54" actId="20577"/>
      <pc:docMkLst>
        <pc:docMk/>
      </pc:docMkLst>
      <pc:sldChg chg="modSp mod">
        <pc:chgData name="Simon Fellinger" userId="e6187d78-b9af-4125-84d2-92ad7d7478ba" providerId="ADAL" clId="{B61CB074-DEEB-4C37-8AD2-B228EC9BB2AC}" dt="2026-09-11T10:22:12.583" v="2" actId="403"/>
        <pc:sldMkLst>
          <pc:docMk/>
          <pc:sldMk cId="0" sldId="257"/>
        </pc:sldMkLst>
        <pc:spChg chg="mod">
          <ac:chgData name="Simon Fellinger" userId="e6187d78-b9af-4125-84d2-92ad7d7478ba" providerId="ADAL" clId="{B61CB074-DEEB-4C37-8AD2-B228EC9BB2AC}" dt="2026-09-11T10:22:03.788" v="0" actId="403"/>
          <ac:spMkLst>
            <pc:docMk/>
            <pc:sldMk cId="0" sldId="257"/>
            <ac:spMk id="9" creationId="{00000000-0000-0000-0000-000000000000}"/>
          </ac:spMkLst>
        </pc:spChg>
        <pc:spChg chg="mod">
          <ac:chgData name="Simon Fellinger" userId="e6187d78-b9af-4125-84d2-92ad7d7478ba" providerId="ADAL" clId="{B61CB074-DEEB-4C37-8AD2-B228EC9BB2AC}" dt="2026-09-11T10:22:08.126" v="1" actId="403"/>
          <ac:spMkLst>
            <pc:docMk/>
            <pc:sldMk cId="0" sldId="257"/>
            <ac:spMk id="13" creationId="{00000000-0000-0000-0000-000000000000}"/>
          </ac:spMkLst>
        </pc:spChg>
        <pc:spChg chg="mod">
          <ac:chgData name="Simon Fellinger" userId="e6187d78-b9af-4125-84d2-92ad7d7478ba" providerId="ADAL" clId="{B61CB074-DEEB-4C37-8AD2-B228EC9BB2AC}" dt="2026-09-11T10:22:12.583" v="2" actId="403"/>
          <ac:spMkLst>
            <pc:docMk/>
            <pc:sldMk cId="0" sldId="257"/>
            <ac:spMk id="17" creationId="{00000000-0000-0000-0000-000000000000}"/>
          </ac:spMkLst>
        </pc:spChg>
      </pc:sldChg>
      <pc:sldChg chg="modSp mod">
        <pc:chgData name="Simon Fellinger" userId="e6187d78-b9af-4125-84d2-92ad7d7478ba" providerId="ADAL" clId="{B61CB074-DEEB-4C37-8AD2-B228EC9BB2AC}" dt="2026-09-11T10:22:44.516" v="12" actId="403"/>
        <pc:sldMkLst>
          <pc:docMk/>
          <pc:sldMk cId="0" sldId="258"/>
        </pc:sldMkLst>
        <pc:spChg chg="mod">
          <ac:chgData name="Simon Fellinger" userId="e6187d78-b9af-4125-84d2-92ad7d7478ba" providerId="ADAL" clId="{B61CB074-DEEB-4C37-8AD2-B228EC9BB2AC}" dt="2026-09-11T10:22:33.505" v="4" actId="403"/>
          <ac:spMkLst>
            <pc:docMk/>
            <pc:sldMk cId="0" sldId="258"/>
            <ac:spMk id="9" creationId="{00000000-0000-0000-0000-000000000000}"/>
          </ac:spMkLst>
        </pc:spChg>
        <pc:spChg chg="mod">
          <ac:chgData name="Simon Fellinger" userId="e6187d78-b9af-4125-84d2-92ad7d7478ba" providerId="ADAL" clId="{B61CB074-DEEB-4C37-8AD2-B228EC9BB2AC}" dt="2026-09-11T10:22:38.007" v="8" actId="404"/>
          <ac:spMkLst>
            <pc:docMk/>
            <pc:sldMk cId="0" sldId="258"/>
            <ac:spMk id="13" creationId="{00000000-0000-0000-0000-000000000000}"/>
          </ac:spMkLst>
        </pc:spChg>
        <pc:spChg chg="mod">
          <ac:chgData name="Simon Fellinger" userId="e6187d78-b9af-4125-84d2-92ad7d7478ba" providerId="ADAL" clId="{B61CB074-DEEB-4C37-8AD2-B228EC9BB2AC}" dt="2026-09-11T10:22:40.743" v="10" actId="403"/>
          <ac:spMkLst>
            <pc:docMk/>
            <pc:sldMk cId="0" sldId="258"/>
            <ac:spMk id="17" creationId="{00000000-0000-0000-0000-000000000000}"/>
          </ac:spMkLst>
        </pc:spChg>
        <pc:spChg chg="mod">
          <ac:chgData name="Simon Fellinger" userId="e6187d78-b9af-4125-84d2-92ad7d7478ba" providerId="ADAL" clId="{B61CB074-DEEB-4C37-8AD2-B228EC9BB2AC}" dt="2026-09-11T10:22:44.516" v="12" actId="403"/>
          <ac:spMkLst>
            <pc:docMk/>
            <pc:sldMk cId="0" sldId="258"/>
            <ac:spMk id="21" creationId="{00000000-0000-0000-0000-000000000000}"/>
          </ac:spMkLst>
        </pc:spChg>
      </pc:sldChg>
      <pc:sldChg chg="modSp mod">
        <pc:chgData name="Simon Fellinger" userId="e6187d78-b9af-4125-84d2-92ad7d7478ba" providerId="ADAL" clId="{B61CB074-DEEB-4C37-8AD2-B228EC9BB2AC}" dt="2026-09-11T10:23:25.169" v="20" actId="403"/>
        <pc:sldMkLst>
          <pc:docMk/>
          <pc:sldMk cId="0" sldId="259"/>
        </pc:sldMkLst>
        <pc:spChg chg="mod">
          <ac:chgData name="Simon Fellinger" userId="e6187d78-b9af-4125-84d2-92ad7d7478ba" providerId="ADAL" clId="{B61CB074-DEEB-4C37-8AD2-B228EC9BB2AC}" dt="2026-09-11T10:22:56.905" v="15" actId="1076"/>
          <ac:spMkLst>
            <pc:docMk/>
            <pc:sldMk cId="0" sldId="259"/>
            <ac:spMk id="7" creationId="{00000000-0000-0000-0000-000000000000}"/>
          </ac:spMkLst>
        </pc:spChg>
        <pc:spChg chg="mod">
          <ac:chgData name="Simon Fellinger" userId="e6187d78-b9af-4125-84d2-92ad7d7478ba" providerId="ADAL" clId="{B61CB074-DEEB-4C37-8AD2-B228EC9BB2AC}" dt="2026-09-11T10:22:59.711" v="16" actId="403"/>
          <ac:spMkLst>
            <pc:docMk/>
            <pc:sldMk cId="0" sldId="259"/>
            <ac:spMk id="13" creationId="{00000000-0000-0000-0000-000000000000}"/>
          </ac:spMkLst>
        </pc:spChg>
        <pc:spChg chg="mod">
          <ac:chgData name="Simon Fellinger" userId="e6187d78-b9af-4125-84d2-92ad7d7478ba" providerId="ADAL" clId="{B61CB074-DEEB-4C37-8AD2-B228EC9BB2AC}" dt="2026-09-11T10:23:06.294" v="17" actId="403"/>
          <ac:spMkLst>
            <pc:docMk/>
            <pc:sldMk cId="0" sldId="259"/>
            <ac:spMk id="19" creationId="{00000000-0000-0000-0000-000000000000}"/>
          </ac:spMkLst>
        </pc:spChg>
        <pc:spChg chg="mod">
          <ac:chgData name="Simon Fellinger" userId="e6187d78-b9af-4125-84d2-92ad7d7478ba" providerId="ADAL" clId="{B61CB074-DEEB-4C37-8AD2-B228EC9BB2AC}" dt="2026-09-11T10:23:11.291" v="18" actId="403"/>
          <ac:spMkLst>
            <pc:docMk/>
            <pc:sldMk cId="0" sldId="259"/>
            <ac:spMk id="25" creationId="{00000000-0000-0000-0000-000000000000}"/>
          </ac:spMkLst>
        </pc:spChg>
        <pc:spChg chg="mod">
          <ac:chgData name="Simon Fellinger" userId="e6187d78-b9af-4125-84d2-92ad7d7478ba" providerId="ADAL" clId="{B61CB074-DEEB-4C37-8AD2-B228EC9BB2AC}" dt="2026-09-11T10:23:21.311" v="19" actId="403"/>
          <ac:spMkLst>
            <pc:docMk/>
            <pc:sldMk cId="0" sldId="259"/>
            <ac:spMk id="31" creationId="{00000000-0000-0000-0000-000000000000}"/>
          </ac:spMkLst>
        </pc:spChg>
        <pc:spChg chg="mod">
          <ac:chgData name="Simon Fellinger" userId="e6187d78-b9af-4125-84d2-92ad7d7478ba" providerId="ADAL" clId="{B61CB074-DEEB-4C37-8AD2-B228EC9BB2AC}" dt="2026-09-11T10:23:25.169" v="20" actId="403"/>
          <ac:spMkLst>
            <pc:docMk/>
            <pc:sldMk cId="0" sldId="259"/>
            <ac:spMk id="37" creationId="{00000000-0000-0000-0000-000000000000}"/>
          </ac:spMkLst>
        </pc:spChg>
      </pc:sldChg>
      <pc:sldChg chg="modSp mod">
        <pc:chgData name="Simon Fellinger" userId="e6187d78-b9af-4125-84d2-92ad7d7478ba" providerId="ADAL" clId="{B61CB074-DEEB-4C37-8AD2-B228EC9BB2AC}" dt="2026-09-11T10:23:35.238" v="23" actId="403"/>
        <pc:sldMkLst>
          <pc:docMk/>
          <pc:sldMk cId="0" sldId="260"/>
        </pc:sldMkLst>
        <pc:spChg chg="mod">
          <ac:chgData name="Simon Fellinger" userId="e6187d78-b9af-4125-84d2-92ad7d7478ba" providerId="ADAL" clId="{B61CB074-DEEB-4C37-8AD2-B228EC9BB2AC}" dt="2026-09-11T10:23:29.398" v="21" actId="403"/>
          <ac:spMkLst>
            <pc:docMk/>
            <pc:sldMk cId="0" sldId="260"/>
            <ac:spMk id="11" creationId="{00000000-0000-0000-0000-000000000000}"/>
          </ac:spMkLst>
        </pc:spChg>
        <pc:spChg chg="mod">
          <ac:chgData name="Simon Fellinger" userId="e6187d78-b9af-4125-84d2-92ad7d7478ba" providerId="ADAL" clId="{B61CB074-DEEB-4C37-8AD2-B228EC9BB2AC}" dt="2026-09-11T10:23:32.661" v="22" actId="403"/>
          <ac:spMkLst>
            <pc:docMk/>
            <pc:sldMk cId="0" sldId="260"/>
            <ac:spMk id="15" creationId="{00000000-0000-0000-0000-000000000000}"/>
          </ac:spMkLst>
        </pc:spChg>
        <pc:spChg chg="mod">
          <ac:chgData name="Simon Fellinger" userId="e6187d78-b9af-4125-84d2-92ad7d7478ba" providerId="ADAL" clId="{B61CB074-DEEB-4C37-8AD2-B228EC9BB2AC}" dt="2026-09-11T10:23:35.238" v="23" actId="403"/>
          <ac:spMkLst>
            <pc:docMk/>
            <pc:sldMk cId="0" sldId="260"/>
            <ac:spMk id="19" creationId="{00000000-0000-0000-0000-000000000000}"/>
          </ac:spMkLst>
        </pc:spChg>
      </pc:sldChg>
      <pc:sldChg chg="modSp mod">
        <pc:chgData name="Simon Fellinger" userId="e6187d78-b9af-4125-84d2-92ad7d7478ba" providerId="ADAL" clId="{B61CB074-DEEB-4C37-8AD2-B228EC9BB2AC}" dt="2026-09-11T10:23:47.048" v="26" actId="403"/>
        <pc:sldMkLst>
          <pc:docMk/>
          <pc:sldMk cId="0" sldId="261"/>
        </pc:sldMkLst>
        <pc:spChg chg="mod">
          <ac:chgData name="Simon Fellinger" userId="e6187d78-b9af-4125-84d2-92ad7d7478ba" providerId="ADAL" clId="{B61CB074-DEEB-4C37-8AD2-B228EC9BB2AC}" dt="2026-09-11T10:23:41.287" v="24" actId="403"/>
          <ac:spMkLst>
            <pc:docMk/>
            <pc:sldMk cId="0" sldId="261"/>
            <ac:spMk id="11" creationId="{00000000-0000-0000-0000-000000000000}"/>
          </ac:spMkLst>
        </pc:spChg>
        <pc:spChg chg="mod">
          <ac:chgData name="Simon Fellinger" userId="e6187d78-b9af-4125-84d2-92ad7d7478ba" providerId="ADAL" clId="{B61CB074-DEEB-4C37-8AD2-B228EC9BB2AC}" dt="2026-09-11T10:23:44.462" v="25" actId="403"/>
          <ac:spMkLst>
            <pc:docMk/>
            <pc:sldMk cId="0" sldId="261"/>
            <ac:spMk id="15" creationId="{00000000-0000-0000-0000-000000000000}"/>
          </ac:spMkLst>
        </pc:spChg>
        <pc:spChg chg="mod">
          <ac:chgData name="Simon Fellinger" userId="e6187d78-b9af-4125-84d2-92ad7d7478ba" providerId="ADAL" clId="{B61CB074-DEEB-4C37-8AD2-B228EC9BB2AC}" dt="2026-09-11T10:23:47.048" v="26" actId="403"/>
          <ac:spMkLst>
            <pc:docMk/>
            <pc:sldMk cId="0" sldId="261"/>
            <ac:spMk id="19" creationId="{00000000-0000-0000-0000-000000000000}"/>
          </ac:spMkLst>
        </pc:spChg>
      </pc:sldChg>
      <pc:sldChg chg="modSp mod">
        <pc:chgData name="Simon Fellinger" userId="e6187d78-b9af-4125-84d2-92ad7d7478ba" providerId="ADAL" clId="{B61CB074-DEEB-4C37-8AD2-B228EC9BB2AC}" dt="2026-09-11T10:24:06.166" v="29" actId="403"/>
        <pc:sldMkLst>
          <pc:docMk/>
          <pc:sldMk cId="0" sldId="262"/>
        </pc:sldMkLst>
        <pc:spChg chg="mod">
          <ac:chgData name="Simon Fellinger" userId="e6187d78-b9af-4125-84d2-92ad7d7478ba" providerId="ADAL" clId="{B61CB074-DEEB-4C37-8AD2-B228EC9BB2AC}" dt="2026-09-11T10:23:55.826" v="27" actId="403"/>
          <ac:spMkLst>
            <pc:docMk/>
            <pc:sldMk cId="0" sldId="262"/>
            <ac:spMk id="11" creationId="{00000000-0000-0000-0000-000000000000}"/>
          </ac:spMkLst>
        </pc:spChg>
        <pc:spChg chg="mod">
          <ac:chgData name="Simon Fellinger" userId="e6187d78-b9af-4125-84d2-92ad7d7478ba" providerId="ADAL" clId="{B61CB074-DEEB-4C37-8AD2-B228EC9BB2AC}" dt="2026-09-11T10:23:58.020" v="28" actId="403"/>
          <ac:spMkLst>
            <pc:docMk/>
            <pc:sldMk cId="0" sldId="262"/>
            <ac:spMk id="15" creationId="{00000000-0000-0000-0000-000000000000}"/>
          </ac:spMkLst>
        </pc:spChg>
        <pc:spChg chg="mod">
          <ac:chgData name="Simon Fellinger" userId="e6187d78-b9af-4125-84d2-92ad7d7478ba" providerId="ADAL" clId="{B61CB074-DEEB-4C37-8AD2-B228EC9BB2AC}" dt="2026-09-11T10:24:06.166" v="29" actId="403"/>
          <ac:spMkLst>
            <pc:docMk/>
            <pc:sldMk cId="0" sldId="262"/>
            <ac:spMk id="19" creationId="{00000000-0000-0000-0000-000000000000}"/>
          </ac:spMkLst>
        </pc:spChg>
      </pc:sldChg>
      <pc:sldChg chg="modSp mod">
        <pc:chgData name="Simon Fellinger" userId="e6187d78-b9af-4125-84d2-92ad7d7478ba" providerId="ADAL" clId="{B61CB074-DEEB-4C37-8AD2-B228EC9BB2AC}" dt="2026-09-11T10:26:02.346" v="35" actId="403"/>
        <pc:sldMkLst>
          <pc:docMk/>
          <pc:sldMk cId="0" sldId="264"/>
        </pc:sldMkLst>
        <pc:spChg chg="mod">
          <ac:chgData name="Simon Fellinger" userId="e6187d78-b9af-4125-84d2-92ad7d7478ba" providerId="ADAL" clId="{B61CB074-DEEB-4C37-8AD2-B228EC9BB2AC}" dt="2026-09-11T10:25:57.130" v="33" actId="403"/>
          <ac:spMkLst>
            <pc:docMk/>
            <pc:sldMk cId="0" sldId="264"/>
            <ac:spMk id="11" creationId="{00000000-0000-0000-0000-000000000000}"/>
          </ac:spMkLst>
        </pc:spChg>
        <pc:spChg chg="mod">
          <ac:chgData name="Simon Fellinger" userId="e6187d78-b9af-4125-84d2-92ad7d7478ba" providerId="ADAL" clId="{B61CB074-DEEB-4C37-8AD2-B228EC9BB2AC}" dt="2026-09-11T10:25:59.321" v="34" actId="403"/>
          <ac:spMkLst>
            <pc:docMk/>
            <pc:sldMk cId="0" sldId="264"/>
            <ac:spMk id="15" creationId="{00000000-0000-0000-0000-000000000000}"/>
          </ac:spMkLst>
        </pc:spChg>
        <pc:spChg chg="mod">
          <ac:chgData name="Simon Fellinger" userId="e6187d78-b9af-4125-84d2-92ad7d7478ba" providerId="ADAL" clId="{B61CB074-DEEB-4C37-8AD2-B228EC9BB2AC}" dt="2026-09-11T10:26:02.346" v="35" actId="403"/>
          <ac:spMkLst>
            <pc:docMk/>
            <pc:sldMk cId="0" sldId="264"/>
            <ac:spMk id="19" creationId="{00000000-0000-0000-0000-000000000000}"/>
          </ac:spMkLst>
        </pc:spChg>
      </pc:sldChg>
      <pc:sldChg chg="modSp mod">
        <pc:chgData name="Simon Fellinger" userId="e6187d78-b9af-4125-84d2-92ad7d7478ba" providerId="ADAL" clId="{B61CB074-DEEB-4C37-8AD2-B228EC9BB2AC}" dt="2026-09-11T10:35:55.397" v="54" actId="20577"/>
        <pc:sldMkLst>
          <pc:docMk/>
          <pc:sldMk cId="0" sldId="265"/>
        </pc:sldMkLst>
        <pc:spChg chg="mod">
          <ac:chgData name="Simon Fellinger" userId="e6187d78-b9af-4125-84d2-92ad7d7478ba" providerId="ADAL" clId="{B61CB074-DEEB-4C37-8AD2-B228EC9BB2AC}" dt="2026-09-11T10:35:55.397" v="54" actId="20577"/>
          <ac:spMkLst>
            <pc:docMk/>
            <pc:sldMk cId="0" sldId="265"/>
            <ac:spMk id="11" creationId="{00000000-0000-0000-0000-000000000000}"/>
          </ac:spMkLst>
        </pc:spChg>
        <pc:spChg chg="mod">
          <ac:chgData name="Simon Fellinger" userId="e6187d78-b9af-4125-84d2-92ad7d7478ba" providerId="ADAL" clId="{B61CB074-DEEB-4C37-8AD2-B228EC9BB2AC}" dt="2026-09-11T10:26:07.580" v="37" actId="403"/>
          <ac:spMkLst>
            <pc:docMk/>
            <pc:sldMk cId="0" sldId="265"/>
            <ac:spMk id="15" creationId="{00000000-0000-0000-0000-000000000000}"/>
          </ac:spMkLst>
        </pc:spChg>
        <pc:spChg chg="mod">
          <ac:chgData name="Simon Fellinger" userId="e6187d78-b9af-4125-84d2-92ad7d7478ba" providerId="ADAL" clId="{B61CB074-DEEB-4C37-8AD2-B228EC9BB2AC}" dt="2026-09-11T10:26:09.860" v="38" actId="403"/>
          <ac:spMkLst>
            <pc:docMk/>
            <pc:sldMk cId="0" sldId="265"/>
            <ac:spMk id="19" creationId="{00000000-0000-0000-0000-000000000000}"/>
          </ac:spMkLst>
        </pc:spChg>
      </pc:sldChg>
      <pc:sldChg chg="modSp mod">
        <pc:chgData name="Simon Fellinger" userId="e6187d78-b9af-4125-84d2-92ad7d7478ba" providerId="ADAL" clId="{B61CB074-DEEB-4C37-8AD2-B228EC9BB2AC}" dt="2026-09-11T10:26:54.475" v="41" actId="403"/>
        <pc:sldMkLst>
          <pc:docMk/>
          <pc:sldMk cId="0" sldId="267"/>
        </pc:sldMkLst>
        <pc:spChg chg="mod">
          <ac:chgData name="Simon Fellinger" userId="e6187d78-b9af-4125-84d2-92ad7d7478ba" providerId="ADAL" clId="{B61CB074-DEEB-4C37-8AD2-B228EC9BB2AC}" dt="2026-09-11T10:26:49.919" v="39" actId="403"/>
          <ac:spMkLst>
            <pc:docMk/>
            <pc:sldMk cId="0" sldId="267"/>
            <ac:spMk id="9" creationId="{00000000-0000-0000-0000-000000000000}"/>
          </ac:spMkLst>
        </pc:spChg>
        <pc:spChg chg="mod">
          <ac:chgData name="Simon Fellinger" userId="e6187d78-b9af-4125-84d2-92ad7d7478ba" providerId="ADAL" clId="{B61CB074-DEEB-4C37-8AD2-B228EC9BB2AC}" dt="2026-09-11T10:26:52.144" v="40" actId="403"/>
          <ac:spMkLst>
            <pc:docMk/>
            <pc:sldMk cId="0" sldId="267"/>
            <ac:spMk id="11" creationId="{00000000-0000-0000-0000-000000000000}"/>
          </ac:spMkLst>
        </pc:spChg>
        <pc:spChg chg="mod">
          <ac:chgData name="Simon Fellinger" userId="e6187d78-b9af-4125-84d2-92ad7d7478ba" providerId="ADAL" clId="{B61CB074-DEEB-4C37-8AD2-B228EC9BB2AC}" dt="2026-09-11T10:26:54.475" v="41" actId="403"/>
          <ac:spMkLst>
            <pc:docMk/>
            <pc:sldMk cId="0" sldId="267"/>
            <ac:spMk id="13" creationId="{00000000-0000-0000-0000-000000000000}"/>
          </ac:spMkLst>
        </pc:spChg>
      </pc:sldChg>
      <pc:sldChg chg="modSp mod">
        <pc:chgData name="Simon Fellinger" userId="e6187d78-b9af-4125-84d2-92ad7d7478ba" providerId="ADAL" clId="{B61CB074-DEEB-4C37-8AD2-B228EC9BB2AC}" dt="2026-09-11T10:27:05.428" v="44" actId="403"/>
        <pc:sldMkLst>
          <pc:docMk/>
          <pc:sldMk cId="0" sldId="268"/>
        </pc:sldMkLst>
        <pc:spChg chg="mod">
          <ac:chgData name="Simon Fellinger" userId="e6187d78-b9af-4125-84d2-92ad7d7478ba" providerId="ADAL" clId="{B61CB074-DEEB-4C37-8AD2-B228EC9BB2AC}" dt="2026-09-11T10:27:00.217" v="42" actId="403"/>
          <ac:spMkLst>
            <pc:docMk/>
            <pc:sldMk cId="0" sldId="268"/>
            <ac:spMk id="9" creationId="{00000000-0000-0000-0000-000000000000}"/>
          </ac:spMkLst>
        </pc:spChg>
        <pc:spChg chg="mod">
          <ac:chgData name="Simon Fellinger" userId="e6187d78-b9af-4125-84d2-92ad7d7478ba" providerId="ADAL" clId="{B61CB074-DEEB-4C37-8AD2-B228EC9BB2AC}" dt="2026-09-11T10:27:03.017" v="43" actId="403"/>
          <ac:spMkLst>
            <pc:docMk/>
            <pc:sldMk cId="0" sldId="268"/>
            <ac:spMk id="11" creationId="{00000000-0000-0000-0000-000000000000}"/>
          </ac:spMkLst>
        </pc:spChg>
        <pc:spChg chg="mod">
          <ac:chgData name="Simon Fellinger" userId="e6187d78-b9af-4125-84d2-92ad7d7478ba" providerId="ADAL" clId="{B61CB074-DEEB-4C37-8AD2-B228EC9BB2AC}" dt="2026-09-11T10:27:05.428" v="44" actId="403"/>
          <ac:spMkLst>
            <pc:docMk/>
            <pc:sldMk cId="0" sldId="268"/>
            <ac:spMk id="13" creationId="{00000000-0000-0000-0000-000000000000}"/>
          </ac:spMkLst>
        </pc:spChg>
      </pc:sldChg>
      <pc:sldChg chg="modSp mod">
        <pc:chgData name="Simon Fellinger" userId="e6187d78-b9af-4125-84d2-92ad7d7478ba" providerId="ADAL" clId="{B61CB074-DEEB-4C37-8AD2-B228EC9BB2AC}" dt="2026-09-11T10:27:15.026" v="47" actId="403"/>
        <pc:sldMkLst>
          <pc:docMk/>
          <pc:sldMk cId="0" sldId="269"/>
        </pc:sldMkLst>
        <pc:spChg chg="mod">
          <ac:chgData name="Simon Fellinger" userId="e6187d78-b9af-4125-84d2-92ad7d7478ba" providerId="ADAL" clId="{B61CB074-DEEB-4C37-8AD2-B228EC9BB2AC}" dt="2026-09-11T10:27:09.923" v="45" actId="403"/>
          <ac:spMkLst>
            <pc:docMk/>
            <pc:sldMk cId="0" sldId="269"/>
            <ac:spMk id="9" creationId="{00000000-0000-0000-0000-000000000000}"/>
          </ac:spMkLst>
        </pc:spChg>
        <pc:spChg chg="mod">
          <ac:chgData name="Simon Fellinger" userId="e6187d78-b9af-4125-84d2-92ad7d7478ba" providerId="ADAL" clId="{B61CB074-DEEB-4C37-8AD2-B228EC9BB2AC}" dt="2026-09-11T10:27:12.569" v="46" actId="403"/>
          <ac:spMkLst>
            <pc:docMk/>
            <pc:sldMk cId="0" sldId="269"/>
            <ac:spMk id="11" creationId="{00000000-0000-0000-0000-000000000000}"/>
          </ac:spMkLst>
        </pc:spChg>
        <pc:spChg chg="mod">
          <ac:chgData name="Simon Fellinger" userId="e6187d78-b9af-4125-84d2-92ad7d7478ba" providerId="ADAL" clId="{B61CB074-DEEB-4C37-8AD2-B228EC9BB2AC}" dt="2026-09-11T10:27:15.026" v="47" actId="403"/>
          <ac:spMkLst>
            <pc:docMk/>
            <pc:sldMk cId="0" sldId="269"/>
            <ac:spMk id="13" creationId="{00000000-0000-0000-0000-000000000000}"/>
          </ac:spMkLst>
        </pc:spChg>
      </pc:sldChg>
      <pc:sldChg chg="modSp mod">
        <pc:chgData name="Simon Fellinger" userId="e6187d78-b9af-4125-84d2-92ad7d7478ba" providerId="ADAL" clId="{B61CB074-DEEB-4C37-8AD2-B228EC9BB2AC}" dt="2026-09-11T10:24:16.542" v="32" actId="403"/>
        <pc:sldMkLst>
          <pc:docMk/>
          <pc:sldMk cId="0" sldId="271"/>
        </pc:sldMkLst>
        <pc:spChg chg="mod">
          <ac:chgData name="Simon Fellinger" userId="e6187d78-b9af-4125-84d2-92ad7d7478ba" providerId="ADAL" clId="{B61CB074-DEEB-4C37-8AD2-B228EC9BB2AC}" dt="2026-09-11T10:24:10.383" v="30" actId="403"/>
          <ac:spMkLst>
            <pc:docMk/>
            <pc:sldMk cId="0" sldId="271"/>
            <ac:spMk id="11" creationId="{00000000-0000-0000-0000-000000000000}"/>
          </ac:spMkLst>
        </pc:spChg>
        <pc:spChg chg="mod">
          <ac:chgData name="Simon Fellinger" userId="e6187d78-b9af-4125-84d2-92ad7d7478ba" providerId="ADAL" clId="{B61CB074-DEEB-4C37-8AD2-B228EC9BB2AC}" dt="2026-09-11T10:24:13.259" v="31" actId="403"/>
          <ac:spMkLst>
            <pc:docMk/>
            <pc:sldMk cId="0" sldId="271"/>
            <ac:spMk id="15" creationId="{00000000-0000-0000-0000-000000000000}"/>
          </ac:spMkLst>
        </pc:spChg>
        <pc:spChg chg="mod">
          <ac:chgData name="Simon Fellinger" userId="e6187d78-b9af-4125-84d2-92ad7d7478ba" providerId="ADAL" clId="{B61CB074-DEEB-4C37-8AD2-B228EC9BB2AC}" dt="2026-09-11T10:24:16.542" v="32" actId="403"/>
          <ac:spMkLst>
            <pc:docMk/>
            <pc:sldMk cId="0" sldId="271"/>
            <ac:spMk id="19" creationId="{00000000-0000-0000-0000-000000000000}"/>
          </ac:spMkLst>
        </pc:spChg>
      </pc:sldChg>
    </pc:docChg>
  </pc:docChgLst>
  <pc:docChgLst>
    <pc:chgData name="Margarita Hartlieb" userId="S::hartliebm93@univie.ac.at::69fe6df4-cabd-4a58-a31c-e3458b45e0c7" providerId="AD" clId="Web-{75967DC2-B013-15BB-3CEC-C58ED8E08561}"/>
    <pc:docChg chg="mod">
      <pc:chgData name="Margarita Hartlieb" userId="S::hartliebm93@univie.ac.at::69fe6df4-cabd-4a58-a31c-e3458b45e0c7" providerId="AD" clId="Web-{75967DC2-B013-15BB-3CEC-C58ED8E08561}" dt="2026-09-09T12:32:49.272"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7052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Kernbotschaft KM1 des Summary for Policymakers: Transformativer Wandel ist dringlich, weil die Krisen von Biodiversitätsverlust, Naturrückgang und Klimawandel eng miteinander verknüpft sind. Zentrales Argument: Hinauszögern von Maßnahmen ist langfristig teurer als jetziges Handeln. Aufhänger: An dieser Stelle kurz den Bogen zu Modul 1 (Nexus Assessment) spannen – dort ging es um WAS zu tun ist, hier geht es um WIE ein echter, struktureller Wandel gelingen kann. Quelle: Neues Denken – neues Handeln, S. 3, KM1 SPM.</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Assessment identifiziert drei tieferliegende Ursachen, die hinter allen direkten Treibern des Biodiversitätsverlusts stehen. Wichtig: Diese Ursachen sind gesellschaftlich, nicht rein ökologisch – das begründet, warum technische Lösungen allein nicht ausreichen. Aufhänger: Fragen Sie in die Runde, welche dieser drei Ursachen im eigenen Arbeitsumfeld am stärksten spürbar ist. Quelle: Neues Denken – neues Handeln, S. 10.</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vier Kernprinzipien leiten den Prozess bewusster transformativer Veränderung und tauchen in allen fünf Strategien wieder auf. Sie sind bewusst abstrakt gehalten, um branchen- und sektorübergreifend anwendbar zu sein. Aufhänger: Das Prinzip "adaptives Lernen" lässt sich gut mit dem Workshop-Format selbst verknüpfen (siehe auch Strategie 4). Quelle: Neues Denken – neues Handeln, S. 10.</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Orientierungsfolie: Die fünf Strategien ergänzen sich und wurden im Assessment gemeinsam mit 22 Maßnahmen entwickelt. Die TCA-Prozentwerte zeigen die relative Häufigkeit von Begriffen zu jeder Strategie im Bericht – kein Ranking der Wichtigkeit. Diese Folie dient als Landkarte für die folgenden fünf Vertiefungsfolien. Aufhänger: Je nach Zielgruppe und Zeitbudget können einzelne Strategien übersprungen oder vertieft werden. Quelle: Abbildung 1 (SPM6) · Neues Denken – neues Handeln, S. 9.</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 1 fokussiert auf den Schutz, die Wiederherstellung und nachhaltige Nutzung ökologisch und kulturell wertvoller Landschaften. Zentral: das Zusammenspiel aus Schutzgebietsausbau, der neuen EU-Wiederherstellungsverordnung und einer verbindlichen, integrierten Raumplanung. Aufhänger für Verwaltung: Netto-Null-Flächenverbrauch ist ambitionierter als die aktuelle österreichische Bodenstrategie. Quelle: Neues Denken – neues Handeln, Maßnahmen 1.1–1.5, S. 12–18.</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 2 zielt auf jene Sektoren, die am stärksten zum Biodiversitätsverlust beitragen: Landwirtschaft, Forstwirtschaft, Infrastruktur. Zentrale Zahl: die globale Finanzierungslücke von 600–824 Mrd. USD für Biodiversitätsziele. Aufhänger: Umweltschädliche Subventionen in Österreich werden auf jährlich 4,1–5,7 Mrd. Euro geschätzt – ein konkreter Hebel. Quelle: Neues Denken – neues Handeln, Maßnahmen 2.1–2.3, S. 21–23.</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 3 verlangt eine grundlegende Neuausrichtung von Wirtschafts- und Finanzsystemen weg vom reinen Wachstumsfokus. Brücke: Biodiversitätszertifikate und Unternehmensinstrumente werden in Modul 3 (Business &amp; Biodiversity) vertieft – das hier schon ankündigen. Aufhänger für Unternehmen: CSRD-Reporting macht diese Themen zunehmend verpflichtend statt freiwillig. Quelle: Neues Denken – neues Handeln, Maßnahmen 3.1–3.4, S. 25–29.</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 4 wird hier bewusst auf drei Bausteine reduziert: integrativ, inklusiv, adaptiv. Multilaterale Maßnahmen (Handelsabkommen, internationale Abkommen) sind für ein Bundesländer-/Verwaltungspublikum meist weniger unmittelbar relevant und wurden daher ausgelassen – bei Bedarf mündlich ergänzen. Aufhänger: Der Workshop selbst – mit Beteiligung verschiedener Stakeholder – ist ein kleines Beispiel für inklusive Governance. Das darf man ruhig explizit ansprechen. Quelle: Neues Denken – neues Handeln, Maßnahmen 4.1, 4.2, 4.4, S. 32–33, 36.</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 5 setzt bei gesellschaftlichen Werten und Narrativen an – der am wenigsten "technische", aber laut Textanalyse (TCA 31 %) am häufigsten angesprochene Strategiebereich im Bericht. Aufhänger: Fragen Sie, welche Bilder/Geschichten in der eigenen Organisation Naturverbundenheit vermitteln könnten. Quelle: Neues Denken – neues Handeln, Maßnahmen 5.1–5.5, S. 39–43.</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Überleitung von der globalen/nationalen Strategieebene zu den konkreten österreichischen Ansatzpunkten. Föderale Struktur als Herausforderung UND Chance – wichtig für Verwaltungspublikum. Der Biodiversitätsrat und der NBSAP-Prozess (Biodiversitätsstrategie 2030+) sind die zwei zentralen laufenden Andockpunkte. Quelle: Neues Denken – neues Handeln, S. 31–32, 36–37.</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 je nach Hauptzielgruppe des Workshops GENAU EINE der drei folgenden Vertiefungsfolien auswählen und präsentieren, nicht alle drei nacheinander (Zeitbudget!).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Vertiefung für Verwaltung/Land. Der Fokus liegt auf konkreten rechtlichen Hebeln, die im Bericht als Lösungsansätze zu Strategie 1 und 4 genannt werden. Aufhänger: Bundesrahmennaturschutzgesetz als wiederkehrende Forderung über mehrere Strategien hinweg ansprechen. Quelle: Neues Denken – neues Handeln, S. 13, 32.</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Vertiefung für NGOs. Fokus auf Beteiligungsinstrumente und Wissensgenerierung. Der Österreichische Klimarat 2022 dient im Bericht explizit als Vorbild-Erfahrung für einen möglichen Bürger:innenrat Biodiversität. Quelle: Neues Denken – neues Handeln, S. 33–34, 43.</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Vertiefung für Unternehmen. Fokus auf regulatorische Entwicklungen (CSRD) und die Notwendigkeit strenger Kontrolle bei freiwilligen Instrumenten wie Biodiversitätszertifikaten, um Greenwashing zu vermeiden. Aufhänger: Wer sich frühzeitig auf den Subventionsabbau einstellt, sichert sich Wettbewerbsvorteile. Quelle: Neues Denken – neues Handeln, S. 25–26.</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Übergang je nach Workshop-Ablauf: entweder direkt zu Modul 3 (Business &amp; Biodiversity, sobald verfügbar) oder in die interaktive Session / Diskussion.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6D2E46"/>
        </a:solidFill>
        <a:effectLst/>
      </p:bgPr>
    </p:bg>
    <p:spTree>
      <p:nvGrpSpPr>
        <p:cNvPr id="1" name=""/>
        <p:cNvGrpSpPr/>
        <p:nvPr/>
      </p:nvGrpSpPr>
      <p:grpSpPr>
        <a:xfrm>
          <a:off x="0" y="0"/>
          <a:ext cx="0" cy="0"/>
          <a:chOff x="0" y="0"/>
          <a:chExt cx="0" cy="0"/>
        </a:xfrm>
      </p:grpSpPr>
      <p:sp>
        <p:nvSpPr>
          <p:cNvPr id="2" name="Shape 0"/>
          <p:cNvSpPr/>
          <p:nvPr/>
        </p:nvSpPr>
        <p:spPr>
          <a:xfrm>
            <a:off x="9692640" y="-1645920"/>
            <a:ext cx="4572000" cy="4572000"/>
          </a:xfrm>
          <a:prstGeom prst="ellipse">
            <a:avLst/>
          </a:prstGeom>
          <a:solidFill>
            <a:srgbClr val="4A1E30"/>
          </a:solidFill>
          <a:ln/>
        </p:spPr>
        <p:txBody>
          <a:bodyPr/>
          <a:lstStyle/>
          <a:p>
            <a:endParaRPr lang="de-AT" noProof="0" dirty="0"/>
          </a:p>
        </p:txBody>
      </p:sp>
      <p:sp>
        <p:nvSpPr>
          <p:cNvPr id="3" name="Shape 1"/>
          <p:cNvSpPr/>
          <p:nvPr/>
        </p:nvSpPr>
        <p:spPr>
          <a:xfrm>
            <a:off x="-1371600" y="4754880"/>
            <a:ext cx="3657600" cy="3657600"/>
          </a:xfrm>
          <a:prstGeom prst="ellipse">
            <a:avLst/>
          </a:prstGeom>
          <a:solidFill>
            <a:srgbClr val="4A1E30"/>
          </a:solidFill>
          <a:ln/>
        </p:spPr>
        <p:txBody>
          <a:bodyPr/>
          <a:lstStyle/>
          <a:p>
            <a:endParaRPr lang="de-AT" noProof="0" dirty="0"/>
          </a:p>
        </p:txBody>
      </p:sp>
      <p:sp>
        <p:nvSpPr>
          <p:cNvPr id="4" name="Text 2"/>
          <p:cNvSpPr/>
          <p:nvPr/>
        </p:nvSpPr>
        <p:spPr>
          <a:xfrm>
            <a:off x="822960" y="960120"/>
            <a:ext cx="9875520" cy="411480"/>
          </a:xfrm>
          <a:prstGeom prst="rect">
            <a:avLst/>
          </a:prstGeom>
          <a:noFill/>
          <a:ln/>
        </p:spPr>
        <p:txBody>
          <a:bodyPr wrap="square" lIns="0" tIns="0" rIns="0" bIns="0" rtlCol="0" anchor="ctr"/>
          <a:lstStyle/>
          <a:p>
            <a:pPr marL="0" indent="0">
              <a:buNone/>
            </a:pPr>
            <a:r>
              <a:rPr lang="de-AT" sz="1400" b="1" kern="0" spc="200" noProof="0" dirty="0">
                <a:solidFill>
                  <a:srgbClr val="C9973E"/>
                </a:solidFill>
                <a:latin typeface="Calibri" pitchFamily="34" charset="0"/>
                <a:ea typeface="Calibri" pitchFamily="34" charset="-122"/>
                <a:cs typeface="Calibri" pitchFamily="34" charset="-120"/>
              </a:rPr>
              <a:t>WORKSHOP-BAUKASTEN  ·  MODUL 2 – Transformative Change Assessment</a:t>
            </a:r>
            <a:endParaRPr lang="de-AT" sz="1400" noProof="0" dirty="0"/>
          </a:p>
        </p:txBody>
      </p:sp>
      <p:sp>
        <p:nvSpPr>
          <p:cNvPr id="5" name="Text 3"/>
          <p:cNvSpPr/>
          <p:nvPr/>
        </p:nvSpPr>
        <p:spPr>
          <a:xfrm>
            <a:off x="822960" y="1417320"/>
            <a:ext cx="9875520" cy="1463040"/>
          </a:xfrm>
          <a:prstGeom prst="rect">
            <a:avLst/>
          </a:prstGeom>
          <a:noFill/>
          <a:ln/>
        </p:spPr>
        <p:txBody>
          <a:bodyPr wrap="square" lIns="0" tIns="0" rIns="0" bIns="0" rtlCol="0" anchor="ctr"/>
          <a:lstStyle/>
          <a:p>
            <a:pPr marL="0" indent="0">
              <a:lnSpc>
                <a:spcPct val="105000"/>
              </a:lnSpc>
              <a:buNone/>
            </a:pPr>
            <a:r>
              <a:rPr lang="de-AT" sz="3400" b="1" noProof="0" dirty="0">
                <a:solidFill>
                  <a:srgbClr val="FFFFFF"/>
                </a:solidFill>
                <a:latin typeface="Cambria" pitchFamily="34" charset="0"/>
                <a:ea typeface="Cambria" pitchFamily="34" charset="-122"/>
                <a:cs typeface="Cambria" pitchFamily="34" charset="-120"/>
              </a:rPr>
              <a:t>Neues Denken – neues Handeln</a:t>
            </a:r>
            <a:endParaRPr lang="de-AT" sz="3400" noProof="0" dirty="0"/>
          </a:p>
          <a:p>
            <a:pPr marL="0" indent="0">
              <a:lnSpc>
                <a:spcPct val="105000"/>
              </a:lnSpc>
              <a:buNone/>
            </a:pPr>
            <a:r>
              <a:rPr lang="de-AT" sz="3400" b="1" noProof="0" dirty="0">
                <a:solidFill>
                  <a:srgbClr val="FFFFFF"/>
                </a:solidFill>
                <a:latin typeface="Cambria" pitchFamily="34" charset="0"/>
                <a:ea typeface="Cambria" pitchFamily="34" charset="-122"/>
                <a:cs typeface="Cambria" pitchFamily="34" charset="-120"/>
              </a:rPr>
              <a:t>für Österreich</a:t>
            </a:r>
            <a:endParaRPr lang="de-AT" sz="3400" noProof="0" dirty="0"/>
          </a:p>
        </p:txBody>
      </p:sp>
      <p:sp>
        <p:nvSpPr>
          <p:cNvPr id="6" name="Text 4"/>
          <p:cNvSpPr/>
          <p:nvPr/>
        </p:nvSpPr>
        <p:spPr>
          <a:xfrm>
            <a:off x="822960" y="2971800"/>
            <a:ext cx="9144000" cy="548640"/>
          </a:xfrm>
          <a:prstGeom prst="rect">
            <a:avLst/>
          </a:prstGeom>
          <a:noFill/>
          <a:ln/>
        </p:spPr>
        <p:txBody>
          <a:bodyPr wrap="square" lIns="0" tIns="0" rIns="0" bIns="0" rtlCol="0" anchor="ctr"/>
          <a:lstStyle/>
          <a:p>
            <a:pPr marL="0" indent="0">
              <a:buNone/>
            </a:pPr>
            <a:r>
              <a:rPr lang="de-AT" sz="1500" i="1" noProof="0" dirty="0">
                <a:solidFill>
                  <a:srgbClr val="E3CBD3"/>
                </a:solidFill>
                <a:latin typeface="Calibri" pitchFamily="34" charset="0"/>
                <a:ea typeface="Calibri" pitchFamily="34" charset="-122"/>
                <a:cs typeface="Calibri" pitchFamily="34" charset="-120"/>
              </a:rPr>
              <a:t>Schlussfolgerungen und Handlungsperspektiven aus dem globalen IPBES Assessment zu transformativem Wandel für Österreich</a:t>
            </a:r>
            <a:endParaRPr lang="de-AT" sz="1500" noProof="0" dirty="0"/>
          </a:p>
        </p:txBody>
      </p:sp>
      <p:sp>
        <p:nvSpPr>
          <p:cNvPr id="7" name="Shape 5"/>
          <p:cNvSpPr/>
          <p:nvPr/>
        </p:nvSpPr>
        <p:spPr>
          <a:xfrm>
            <a:off x="822960" y="3657600"/>
            <a:ext cx="9326880" cy="1828800"/>
          </a:xfrm>
          <a:prstGeom prst="roundRect">
            <a:avLst>
              <a:gd name="adj" fmla="val 2500"/>
            </a:avLst>
          </a:prstGeom>
          <a:solidFill>
            <a:srgbClr val="4A1E30"/>
          </a:solidFill>
          <a:ln/>
          <a:effectLst>
            <a:outerShdw blurRad="76200" dist="25400" dir="5400000" algn="bl" rotWithShape="0">
              <a:srgbClr val="2E1526">
                <a:alpha val="16000"/>
              </a:srgbClr>
            </a:outerShdw>
          </a:effectLst>
        </p:spPr>
        <p:txBody>
          <a:bodyPr/>
          <a:lstStyle/>
          <a:p>
            <a:endParaRPr lang="de-AT" noProof="0" dirty="0"/>
          </a:p>
        </p:txBody>
      </p:sp>
      <p:pic>
        <p:nvPicPr>
          <p:cNvPr id="8" name="Image 0" descr="/home/claude/work/icons/quote.png"/>
          <p:cNvPicPr>
            <a:picLocks noChangeAspect="1"/>
          </p:cNvPicPr>
          <p:nvPr/>
        </p:nvPicPr>
        <p:blipFill>
          <a:blip r:embed="rId3"/>
          <a:stretch>
            <a:fillRect/>
          </a:stretch>
        </p:blipFill>
        <p:spPr>
          <a:xfrm>
            <a:off x="1188720" y="3931920"/>
            <a:ext cx="365760" cy="365760"/>
          </a:xfrm>
          <a:prstGeom prst="rect">
            <a:avLst/>
          </a:prstGeom>
        </p:spPr>
      </p:pic>
      <p:sp>
        <p:nvSpPr>
          <p:cNvPr id="9" name="Text 6"/>
          <p:cNvSpPr/>
          <p:nvPr/>
        </p:nvSpPr>
        <p:spPr>
          <a:xfrm>
            <a:off x="1737360" y="3840480"/>
            <a:ext cx="8092440" cy="1234440"/>
          </a:xfrm>
          <a:prstGeom prst="rect">
            <a:avLst/>
          </a:prstGeom>
          <a:noFill/>
          <a:ln/>
        </p:spPr>
        <p:txBody>
          <a:bodyPr wrap="square" lIns="0" tIns="0" rIns="0" bIns="0" rtlCol="0" anchor="ctr"/>
          <a:lstStyle/>
          <a:p>
            <a:pPr marL="0" indent="0">
              <a:lnSpc>
                <a:spcPct val="115000"/>
              </a:lnSpc>
              <a:buNone/>
            </a:pPr>
            <a:r>
              <a:rPr lang="de-AT" i="1" noProof="0" dirty="0">
                <a:solidFill>
                  <a:srgbClr val="FFFFFF"/>
                </a:solidFill>
                <a:latin typeface="Cambria" pitchFamily="34" charset="0"/>
                <a:ea typeface="Cambria" pitchFamily="34" charset="-122"/>
                <a:cs typeface="Cambria" pitchFamily="34" charset="-120"/>
              </a:rPr>
              <a:t>„Transformativer Wandel für eine gerechte und nachhaltige Welt ist dringlich und notwendig. Das Hinauszögern von Maßnahmen zur Erreichung globaler Nachhaltigkeit ist kostspielig im Vergleich zu den Vorteilen, die sich ergeben, wenn jetzt gehandelt wird.“</a:t>
            </a:r>
            <a:endParaRPr lang="de-AT" noProof="0" dirty="0"/>
          </a:p>
        </p:txBody>
      </p:sp>
      <p:sp>
        <p:nvSpPr>
          <p:cNvPr id="10" name="Text 7"/>
          <p:cNvSpPr/>
          <p:nvPr/>
        </p:nvSpPr>
        <p:spPr>
          <a:xfrm>
            <a:off x="1737360" y="5120640"/>
            <a:ext cx="8092440" cy="292608"/>
          </a:xfrm>
          <a:prstGeom prst="rect">
            <a:avLst/>
          </a:prstGeom>
          <a:noFill/>
          <a:ln/>
        </p:spPr>
        <p:txBody>
          <a:bodyPr wrap="square" lIns="0" tIns="0" rIns="0" bIns="0" rtlCol="0" anchor="ctr"/>
          <a:lstStyle/>
          <a:p>
            <a:pPr marL="0" indent="0">
              <a:buNone/>
            </a:pPr>
            <a:r>
              <a:rPr lang="de-AT" sz="1050" noProof="0" dirty="0">
                <a:solidFill>
                  <a:srgbClr val="E3CBD3"/>
                </a:solidFill>
                <a:latin typeface="Calibri" pitchFamily="34" charset="0"/>
                <a:ea typeface="Calibri" pitchFamily="34" charset="-122"/>
                <a:cs typeface="Calibri" pitchFamily="34" charset="-120"/>
              </a:rPr>
              <a:t>SPM Kernbotschaft KM1 (deutsche Übersetzung)</a:t>
            </a:r>
            <a:endParaRPr lang="de-AT" sz="1050" noProof="0" dirty="0"/>
          </a:p>
        </p:txBody>
      </p:sp>
      <p:pic>
        <p:nvPicPr>
          <p:cNvPr id="11" name="Image 1" descr="/home/claude/work/assets/logo.png"/>
          <p:cNvPicPr>
            <a:picLocks noChangeAspect="1"/>
          </p:cNvPicPr>
          <p:nvPr/>
        </p:nvPicPr>
        <p:blipFill>
          <a:blip r:embed="rId4"/>
          <a:stretch>
            <a:fillRect/>
          </a:stretch>
        </p:blipFill>
        <p:spPr>
          <a:xfrm>
            <a:off x="2322576" y="5806440"/>
            <a:ext cx="2203704" cy="822960"/>
          </a:xfrm>
          <a:prstGeom prst="rect">
            <a:avLst/>
          </a:prstGeom>
        </p:spPr>
      </p:pic>
      <p:pic>
        <p:nvPicPr>
          <p:cNvPr id="12" name="Image 2" descr="/home/claude/work/assets/funding.jpeg"/>
          <p:cNvPicPr>
            <a:picLocks noChangeAspect="1"/>
          </p:cNvPicPr>
          <p:nvPr/>
        </p:nvPicPr>
        <p:blipFill>
          <a:blip r:embed="rId5"/>
          <a:stretch>
            <a:fillRect/>
          </a:stretch>
        </p:blipFill>
        <p:spPr>
          <a:xfrm>
            <a:off x="10131552" y="5760720"/>
            <a:ext cx="1847088" cy="8732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2.2</a:t>
            </a:r>
            <a:endParaRPr lang="de-AT" sz="1800" noProof="0" dirty="0"/>
          </a:p>
        </p:txBody>
      </p:sp>
      <p:sp>
        <p:nvSpPr>
          <p:cNvPr id="3" name="Text 1"/>
          <p:cNvSpPr/>
          <p:nvPr/>
        </p:nvSpPr>
        <p:spPr>
          <a:xfrm>
            <a:off x="548640" y="749808"/>
            <a:ext cx="11094415" cy="658368"/>
          </a:xfrm>
          <a:prstGeom prst="rect">
            <a:avLst/>
          </a:prstGeom>
          <a:noFill/>
          <a:ln/>
        </p:spPr>
        <p:txBody>
          <a:bodyPr wrap="square" lIns="0" tIns="0" rIns="0" bIns="0" rtlCol="0" anchor="ctr"/>
          <a:lstStyle/>
          <a:p>
            <a:pPr marL="0" indent="0">
              <a:buNone/>
            </a:pPr>
            <a:r>
              <a:rPr lang="de-AT" sz="2800" b="1" noProof="0" dirty="0">
                <a:solidFill>
                  <a:srgbClr val="6D2E46"/>
                </a:solidFill>
                <a:latin typeface="Cambria" pitchFamily="34" charset="0"/>
                <a:ea typeface="Cambria" pitchFamily="34" charset="-122"/>
                <a:cs typeface="Cambria" pitchFamily="34" charset="-120"/>
              </a:rPr>
              <a:t>Drei zugrunde liegende Ursachen des Biodiversitätsverlusts</a:t>
            </a:r>
            <a:endParaRPr lang="de-AT" sz="2800" noProof="0" dirty="0"/>
          </a:p>
        </p:txBody>
      </p:sp>
      <p:sp>
        <p:nvSpPr>
          <p:cNvPr id="4" name="Text 2"/>
          <p:cNvSpPr/>
          <p:nvPr/>
        </p:nvSpPr>
        <p:spPr>
          <a:xfrm>
            <a:off x="548640" y="1371600"/>
            <a:ext cx="11094415" cy="365760"/>
          </a:xfrm>
          <a:prstGeom prst="rect">
            <a:avLst/>
          </a:prstGeom>
          <a:noFill/>
          <a:ln/>
        </p:spPr>
        <p:txBody>
          <a:bodyPr wrap="square" lIns="0" tIns="0" rIns="0" bIns="0" rtlCol="0" anchor="ctr"/>
          <a:lstStyle/>
          <a:p>
            <a:pPr marL="0" indent="0">
              <a:buNone/>
            </a:pPr>
            <a:r>
              <a:rPr lang="de-AT" sz="1600" b="1" i="1" noProof="0" dirty="0">
                <a:solidFill>
                  <a:srgbClr val="C9973E"/>
                </a:solidFill>
                <a:latin typeface="Calibri" pitchFamily="34" charset="0"/>
                <a:ea typeface="Calibri" pitchFamily="34" charset="-122"/>
                <a:cs typeface="Calibri" pitchFamily="34" charset="-120"/>
              </a:rPr>
              <a:t>Warum verlieren wir weltweit an biologischer Vielfalt?</a:t>
            </a:r>
            <a:endParaRPr lang="de-AT" sz="1600" noProof="0" dirty="0"/>
          </a:p>
        </p:txBody>
      </p:sp>
      <p:sp>
        <p:nvSpPr>
          <p:cNvPr id="5" name="Shape 3"/>
          <p:cNvSpPr/>
          <p:nvPr/>
        </p:nvSpPr>
        <p:spPr>
          <a:xfrm>
            <a:off x="548640" y="1874520"/>
            <a:ext cx="11094415" cy="3429000"/>
          </a:xfrm>
          <a:prstGeom prst="roundRect">
            <a:avLst>
              <a:gd name="adj" fmla="val 1600"/>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6" name="Shape 4"/>
          <p:cNvSpPr/>
          <p:nvPr/>
        </p:nvSpPr>
        <p:spPr>
          <a:xfrm>
            <a:off x="1910029" y="2240280"/>
            <a:ext cx="731520" cy="731520"/>
          </a:xfrm>
          <a:prstGeom prst="ellipse">
            <a:avLst/>
          </a:prstGeom>
          <a:solidFill>
            <a:srgbClr val="6D2E46"/>
          </a:solidFill>
          <a:ln/>
        </p:spPr>
        <p:txBody>
          <a:bodyPr/>
          <a:lstStyle/>
          <a:p>
            <a:endParaRPr lang="de-AT" noProof="0" dirty="0"/>
          </a:p>
        </p:txBody>
      </p:sp>
      <p:pic>
        <p:nvPicPr>
          <p:cNvPr id="7" name="Image 0" descr="/home/claude/work/icons/users_slash.png"/>
          <p:cNvPicPr>
            <a:picLocks noChangeAspect="1"/>
          </p:cNvPicPr>
          <p:nvPr/>
        </p:nvPicPr>
        <p:blipFill>
          <a:blip r:embed="rId3"/>
          <a:stretch>
            <a:fillRect/>
          </a:stretch>
        </p:blipFill>
        <p:spPr>
          <a:xfrm>
            <a:off x="2083765" y="2414016"/>
            <a:ext cx="384048" cy="384048"/>
          </a:xfrm>
          <a:prstGeom prst="rect">
            <a:avLst/>
          </a:prstGeom>
        </p:spPr>
      </p:pic>
      <p:sp>
        <p:nvSpPr>
          <p:cNvPr id="8" name="Text 5"/>
          <p:cNvSpPr/>
          <p:nvPr/>
        </p:nvSpPr>
        <p:spPr>
          <a:xfrm>
            <a:off x="658368" y="317296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Entfremdung von und Dominanz über Natur und Menschen</a:t>
            </a:r>
            <a:endParaRPr lang="de-AT" sz="1500" noProof="0" dirty="0"/>
          </a:p>
        </p:txBody>
      </p:sp>
      <p:sp>
        <p:nvSpPr>
          <p:cNvPr id="9" name="Text 6"/>
          <p:cNvSpPr/>
          <p:nvPr/>
        </p:nvSpPr>
        <p:spPr>
          <a:xfrm>
            <a:off x="713232" y="3739896"/>
            <a:ext cx="3125114" cy="142646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Natur wird vorrangig als Ressource betrachtet – statt als Mitwelt erlebt, mit der wir in wechselseitiger Beziehung stehen.</a:t>
            </a:r>
            <a:endParaRPr lang="de-AT" sz="1400" noProof="0" dirty="0"/>
          </a:p>
        </p:txBody>
      </p:sp>
      <p:sp>
        <p:nvSpPr>
          <p:cNvPr id="10" name="Shape 7"/>
          <p:cNvSpPr/>
          <p:nvPr/>
        </p:nvSpPr>
        <p:spPr>
          <a:xfrm>
            <a:off x="5730088" y="2240280"/>
            <a:ext cx="731520" cy="731520"/>
          </a:xfrm>
          <a:prstGeom prst="ellipse">
            <a:avLst/>
          </a:prstGeom>
          <a:solidFill>
            <a:srgbClr val="6D2E46"/>
          </a:solidFill>
          <a:ln/>
        </p:spPr>
        <p:txBody>
          <a:bodyPr/>
          <a:lstStyle/>
          <a:p>
            <a:endParaRPr lang="de-AT" noProof="0" dirty="0"/>
          </a:p>
        </p:txBody>
      </p:sp>
      <p:pic>
        <p:nvPicPr>
          <p:cNvPr id="11" name="Image 1" descr="/home/claude/work/icons/coins.png"/>
          <p:cNvPicPr>
            <a:picLocks noChangeAspect="1"/>
          </p:cNvPicPr>
          <p:nvPr/>
        </p:nvPicPr>
        <p:blipFill>
          <a:blip r:embed="rId4"/>
          <a:stretch>
            <a:fillRect/>
          </a:stretch>
        </p:blipFill>
        <p:spPr>
          <a:xfrm>
            <a:off x="5903824" y="2414016"/>
            <a:ext cx="384048" cy="384048"/>
          </a:xfrm>
          <a:prstGeom prst="rect">
            <a:avLst/>
          </a:prstGeom>
        </p:spPr>
      </p:pic>
      <p:sp>
        <p:nvSpPr>
          <p:cNvPr id="12" name="Text 8"/>
          <p:cNvSpPr/>
          <p:nvPr/>
        </p:nvSpPr>
        <p:spPr>
          <a:xfrm>
            <a:off x="4478426" y="317296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Konzentration von Macht und Reichtum</a:t>
            </a:r>
            <a:endParaRPr lang="de-AT" sz="1500" noProof="0" dirty="0"/>
          </a:p>
        </p:txBody>
      </p:sp>
      <p:sp>
        <p:nvSpPr>
          <p:cNvPr id="13" name="Text 9"/>
          <p:cNvSpPr/>
          <p:nvPr/>
        </p:nvSpPr>
        <p:spPr>
          <a:xfrm>
            <a:off x="4533290" y="3739896"/>
            <a:ext cx="3125114" cy="142646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Wirtschaftlich und politisch mächtige </a:t>
            </a:r>
            <a:r>
              <a:rPr lang="de-AT" sz="1400" noProof="0" dirty="0" err="1">
                <a:solidFill>
                  <a:srgbClr val="71606A"/>
                </a:solidFill>
                <a:latin typeface="Calibri" pitchFamily="34" charset="0"/>
                <a:ea typeface="Calibri" pitchFamily="34" charset="-122"/>
                <a:cs typeface="Calibri" pitchFamily="34" charset="-120"/>
              </a:rPr>
              <a:t>Akteur:innen</a:t>
            </a:r>
            <a:r>
              <a:rPr lang="de-AT" sz="1400" noProof="0" dirty="0">
                <a:solidFill>
                  <a:srgbClr val="71606A"/>
                </a:solidFill>
                <a:latin typeface="Calibri" pitchFamily="34" charset="0"/>
                <a:ea typeface="Calibri" pitchFamily="34" charset="-122"/>
                <a:cs typeface="Calibri" pitchFamily="34" charset="-120"/>
              </a:rPr>
              <a:t> prägen Entscheidungen oft zulasten des Gemeinwohls und künftiger Generationen.</a:t>
            </a:r>
            <a:endParaRPr lang="de-AT" sz="1400" noProof="0" dirty="0"/>
          </a:p>
        </p:txBody>
      </p:sp>
      <p:sp>
        <p:nvSpPr>
          <p:cNvPr id="14" name="Shape 10"/>
          <p:cNvSpPr/>
          <p:nvPr/>
        </p:nvSpPr>
        <p:spPr>
          <a:xfrm>
            <a:off x="9550146" y="2240280"/>
            <a:ext cx="731520" cy="731520"/>
          </a:xfrm>
          <a:prstGeom prst="ellipse">
            <a:avLst/>
          </a:prstGeom>
          <a:solidFill>
            <a:srgbClr val="6D2E46"/>
          </a:solidFill>
          <a:ln/>
        </p:spPr>
        <p:txBody>
          <a:bodyPr/>
          <a:lstStyle/>
          <a:p>
            <a:endParaRPr lang="de-AT" noProof="0" dirty="0"/>
          </a:p>
        </p:txBody>
      </p:sp>
      <p:pic>
        <p:nvPicPr>
          <p:cNvPr id="15" name="Image 2" descr="/home/claude/work/icons/hourglass.png"/>
          <p:cNvPicPr>
            <a:picLocks noChangeAspect="1"/>
          </p:cNvPicPr>
          <p:nvPr/>
        </p:nvPicPr>
        <p:blipFill>
          <a:blip r:embed="rId5"/>
          <a:stretch>
            <a:fillRect/>
          </a:stretch>
        </p:blipFill>
        <p:spPr>
          <a:xfrm>
            <a:off x="9723882" y="2414016"/>
            <a:ext cx="384048" cy="384048"/>
          </a:xfrm>
          <a:prstGeom prst="rect">
            <a:avLst/>
          </a:prstGeom>
        </p:spPr>
      </p:pic>
      <p:sp>
        <p:nvSpPr>
          <p:cNvPr id="16" name="Text 11"/>
          <p:cNvSpPr/>
          <p:nvPr/>
        </p:nvSpPr>
        <p:spPr>
          <a:xfrm>
            <a:off x="8298485" y="317296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Priorisierung kurzfristiger, individueller Gewinne</a:t>
            </a:r>
            <a:endParaRPr lang="de-AT" sz="1500" noProof="0" dirty="0"/>
          </a:p>
        </p:txBody>
      </p:sp>
      <p:sp>
        <p:nvSpPr>
          <p:cNvPr id="17" name="Text 12"/>
          <p:cNvSpPr/>
          <p:nvPr/>
        </p:nvSpPr>
        <p:spPr>
          <a:xfrm>
            <a:off x="8353349" y="3739896"/>
            <a:ext cx="3125114" cy="142646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Kurzfristige, materielle Vorteile überwiegen systematisch gegenüber langfristiger ökologischer und sozialer Verantwortung.</a:t>
            </a:r>
            <a:endParaRPr lang="de-AT" sz="1400" noProof="0" dirty="0"/>
          </a:p>
        </p:txBody>
      </p:sp>
      <p:sp>
        <p:nvSpPr>
          <p:cNvPr id="18" name="Text 13"/>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IPBES Transformative Change Assessment, SPM · Neues Denken – neues Handeln, S. 10</a:t>
            </a:r>
            <a:endParaRPr lang="de-AT" sz="950" noProof="0" dirty="0"/>
          </a:p>
        </p:txBody>
      </p:sp>
      <p:sp>
        <p:nvSpPr>
          <p:cNvPr id="19" name="Text 14"/>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20" name="Text 15"/>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2.3</a:t>
            </a:r>
            <a:endParaRPr lang="de-AT" sz="1800" noProof="0" dirty="0"/>
          </a:p>
        </p:txBody>
      </p:sp>
      <p:sp>
        <p:nvSpPr>
          <p:cNvPr id="3" name="Text 1"/>
          <p:cNvSpPr/>
          <p:nvPr/>
        </p:nvSpPr>
        <p:spPr>
          <a:xfrm>
            <a:off x="548640" y="749808"/>
            <a:ext cx="11094415" cy="658368"/>
          </a:xfrm>
          <a:prstGeom prst="rect">
            <a:avLst/>
          </a:prstGeom>
          <a:noFill/>
          <a:ln/>
        </p:spPr>
        <p:txBody>
          <a:bodyPr wrap="square" lIns="0" tIns="0" rIns="0" bIns="0" rtlCol="0" anchor="ctr"/>
          <a:lstStyle/>
          <a:p>
            <a:pPr marL="0" indent="0">
              <a:buNone/>
            </a:pPr>
            <a:r>
              <a:rPr lang="de-AT" sz="2800" b="1" noProof="0" dirty="0">
                <a:solidFill>
                  <a:srgbClr val="6D2E46"/>
                </a:solidFill>
                <a:latin typeface="Cambria" pitchFamily="34" charset="0"/>
                <a:ea typeface="Cambria" pitchFamily="34" charset="-122"/>
                <a:cs typeface="Cambria" pitchFamily="34" charset="-120"/>
              </a:rPr>
              <a:t>Vier Kernprinzipien für transformativen Wandel</a:t>
            </a:r>
            <a:endParaRPr lang="de-AT" sz="2800" noProof="0" dirty="0"/>
          </a:p>
        </p:txBody>
      </p:sp>
      <p:sp>
        <p:nvSpPr>
          <p:cNvPr id="4" name="Text 2"/>
          <p:cNvSpPr/>
          <p:nvPr/>
        </p:nvSpPr>
        <p:spPr>
          <a:xfrm>
            <a:off x="548640" y="1371600"/>
            <a:ext cx="11094415" cy="365760"/>
          </a:xfrm>
          <a:prstGeom prst="rect">
            <a:avLst/>
          </a:prstGeom>
          <a:noFill/>
          <a:ln/>
        </p:spPr>
        <p:txBody>
          <a:bodyPr wrap="square" lIns="0" tIns="0" rIns="0" bIns="0" rtlCol="0" anchor="ctr"/>
          <a:lstStyle/>
          <a:p>
            <a:pPr marL="0" indent="0">
              <a:buNone/>
            </a:pPr>
            <a:r>
              <a:rPr lang="de-AT" sz="1600" b="1" i="1" noProof="0" dirty="0">
                <a:solidFill>
                  <a:srgbClr val="C9973E"/>
                </a:solidFill>
                <a:latin typeface="Calibri" pitchFamily="34" charset="0"/>
                <a:ea typeface="Calibri" pitchFamily="34" charset="-122"/>
                <a:cs typeface="Calibri" pitchFamily="34" charset="-120"/>
              </a:rPr>
              <a:t>Diese Prinzipien leiten den Prozess bewusster Veränderung</a:t>
            </a:r>
            <a:endParaRPr lang="de-AT" sz="1600" noProof="0" dirty="0"/>
          </a:p>
        </p:txBody>
      </p:sp>
      <p:sp>
        <p:nvSpPr>
          <p:cNvPr id="5" name="Shape 3"/>
          <p:cNvSpPr/>
          <p:nvPr/>
        </p:nvSpPr>
        <p:spPr>
          <a:xfrm>
            <a:off x="548640" y="1874520"/>
            <a:ext cx="11094415" cy="3429000"/>
          </a:xfrm>
          <a:prstGeom prst="roundRect">
            <a:avLst>
              <a:gd name="adj" fmla="val 1600"/>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6" name="Shape 4"/>
          <p:cNvSpPr/>
          <p:nvPr/>
        </p:nvSpPr>
        <p:spPr>
          <a:xfrm>
            <a:off x="1449667" y="2240280"/>
            <a:ext cx="731520" cy="731520"/>
          </a:xfrm>
          <a:prstGeom prst="ellipse">
            <a:avLst/>
          </a:prstGeom>
          <a:solidFill>
            <a:srgbClr val="6D2E46"/>
          </a:solidFill>
          <a:ln/>
        </p:spPr>
        <p:txBody>
          <a:bodyPr/>
          <a:lstStyle/>
          <a:p>
            <a:endParaRPr lang="de-AT" noProof="0" dirty="0"/>
          </a:p>
        </p:txBody>
      </p:sp>
      <p:pic>
        <p:nvPicPr>
          <p:cNvPr id="7" name="Image 0" descr="/home/claude/work/icons/balance_scale.png"/>
          <p:cNvPicPr>
            <a:picLocks noChangeAspect="1"/>
          </p:cNvPicPr>
          <p:nvPr/>
        </p:nvPicPr>
        <p:blipFill>
          <a:blip r:embed="rId3"/>
          <a:stretch>
            <a:fillRect/>
          </a:stretch>
        </p:blipFill>
        <p:spPr>
          <a:xfrm>
            <a:off x="1623403" y="2414016"/>
            <a:ext cx="384048" cy="384048"/>
          </a:xfrm>
          <a:prstGeom prst="rect">
            <a:avLst/>
          </a:prstGeom>
        </p:spPr>
      </p:pic>
      <p:sp>
        <p:nvSpPr>
          <p:cNvPr id="8" name="Text 5"/>
          <p:cNvSpPr/>
          <p:nvPr/>
        </p:nvSpPr>
        <p:spPr>
          <a:xfrm>
            <a:off x="658368" y="3172968"/>
            <a:ext cx="2314118" cy="566928"/>
          </a:xfrm>
          <a:prstGeom prst="rect">
            <a:avLst/>
          </a:prstGeom>
          <a:noFill/>
          <a:ln/>
        </p:spPr>
        <p:txBody>
          <a:bodyPr wrap="square" lIns="0" tIns="0" rIns="0" bIns="0" rtlCol="0" anchor="t"/>
          <a:lstStyle/>
          <a:p>
            <a:pPr marL="0" indent="0" algn="ctr">
              <a:buNone/>
            </a:pPr>
            <a:r>
              <a:rPr lang="de-AT" sz="1350" b="1" noProof="0" dirty="0">
                <a:solidFill>
                  <a:srgbClr val="2E1B26"/>
                </a:solidFill>
                <a:latin typeface="Calibri" pitchFamily="34" charset="0"/>
                <a:ea typeface="Calibri" pitchFamily="34" charset="-122"/>
                <a:cs typeface="Calibri" pitchFamily="34" charset="-120"/>
              </a:rPr>
              <a:t>Gerechtigkeit und Rechtmäßigkeit</a:t>
            </a:r>
            <a:endParaRPr lang="de-AT" sz="1350" noProof="0" dirty="0"/>
          </a:p>
        </p:txBody>
      </p:sp>
      <p:sp>
        <p:nvSpPr>
          <p:cNvPr id="9" name="Text 6"/>
          <p:cNvSpPr/>
          <p:nvPr/>
        </p:nvSpPr>
        <p:spPr>
          <a:xfrm>
            <a:off x="713232" y="3739896"/>
            <a:ext cx="2204390" cy="142646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Faire Verteilung von Chancen, Lasten und Verantwortung zwischen Gruppen und Generationen.</a:t>
            </a:r>
            <a:endParaRPr lang="de-AT" sz="1400" noProof="0" dirty="0"/>
          </a:p>
        </p:txBody>
      </p:sp>
      <p:sp>
        <p:nvSpPr>
          <p:cNvPr id="10" name="Shape 7"/>
          <p:cNvSpPr/>
          <p:nvPr/>
        </p:nvSpPr>
        <p:spPr>
          <a:xfrm>
            <a:off x="4303281" y="2240280"/>
            <a:ext cx="731520" cy="731520"/>
          </a:xfrm>
          <a:prstGeom prst="ellipse">
            <a:avLst/>
          </a:prstGeom>
          <a:solidFill>
            <a:srgbClr val="6D2E46"/>
          </a:solidFill>
          <a:ln/>
        </p:spPr>
        <p:txBody>
          <a:bodyPr/>
          <a:lstStyle/>
          <a:p>
            <a:endParaRPr lang="de-AT" noProof="0" dirty="0"/>
          </a:p>
        </p:txBody>
      </p:sp>
      <p:pic>
        <p:nvPicPr>
          <p:cNvPr id="11" name="Image 1" descr="/home/claude/work/icons/puzzle.png"/>
          <p:cNvPicPr>
            <a:picLocks noChangeAspect="1"/>
          </p:cNvPicPr>
          <p:nvPr/>
        </p:nvPicPr>
        <p:blipFill>
          <a:blip r:embed="rId4"/>
          <a:stretch>
            <a:fillRect/>
          </a:stretch>
        </p:blipFill>
        <p:spPr>
          <a:xfrm>
            <a:off x="4477017" y="2414016"/>
            <a:ext cx="384048" cy="384048"/>
          </a:xfrm>
          <a:prstGeom prst="rect">
            <a:avLst/>
          </a:prstGeom>
        </p:spPr>
      </p:pic>
      <p:sp>
        <p:nvSpPr>
          <p:cNvPr id="12" name="Text 8"/>
          <p:cNvSpPr/>
          <p:nvPr/>
        </p:nvSpPr>
        <p:spPr>
          <a:xfrm>
            <a:off x="3511982" y="3172968"/>
            <a:ext cx="2314118" cy="566928"/>
          </a:xfrm>
          <a:prstGeom prst="rect">
            <a:avLst/>
          </a:prstGeom>
          <a:noFill/>
          <a:ln/>
        </p:spPr>
        <p:txBody>
          <a:bodyPr wrap="square" lIns="0" tIns="0" rIns="0" bIns="0" rtlCol="0" anchor="t"/>
          <a:lstStyle/>
          <a:p>
            <a:pPr marL="0" indent="0" algn="ctr">
              <a:buNone/>
            </a:pPr>
            <a:r>
              <a:rPr lang="de-AT" sz="1350" b="1" noProof="0" dirty="0">
                <a:solidFill>
                  <a:srgbClr val="2E1B26"/>
                </a:solidFill>
                <a:latin typeface="Calibri" pitchFamily="34" charset="0"/>
                <a:ea typeface="Calibri" pitchFamily="34" charset="-122"/>
                <a:cs typeface="Calibri" pitchFamily="34" charset="-120"/>
              </a:rPr>
              <a:t>Pluralismus und Inklusion</a:t>
            </a:r>
            <a:endParaRPr lang="de-AT" sz="1350" noProof="0" dirty="0"/>
          </a:p>
        </p:txBody>
      </p:sp>
      <p:sp>
        <p:nvSpPr>
          <p:cNvPr id="13" name="Text 9"/>
          <p:cNvSpPr/>
          <p:nvPr/>
        </p:nvSpPr>
        <p:spPr>
          <a:xfrm>
            <a:off x="3566846" y="3739896"/>
            <a:ext cx="2204390" cy="142646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Vielfalt an Perspektiven, Wissensformen und Werten wird anerkannt und einbezogen.</a:t>
            </a:r>
            <a:endParaRPr lang="de-AT" sz="1400" noProof="0" dirty="0"/>
          </a:p>
        </p:txBody>
      </p:sp>
      <p:sp>
        <p:nvSpPr>
          <p:cNvPr id="14" name="Shape 10"/>
          <p:cNvSpPr/>
          <p:nvPr/>
        </p:nvSpPr>
        <p:spPr>
          <a:xfrm>
            <a:off x="7156894" y="2240280"/>
            <a:ext cx="731520" cy="731520"/>
          </a:xfrm>
          <a:prstGeom prst="ellipse">
            <a:avLst/>
          </a:prstGeom>
          <a:solidFill>
            <a:srgbClr val="6D2E46"/>
          </a:solidFill>
          <a:ln/>
        </p:spPr>
        <p:txBody>
          <a:bodyPr/>
          <a:lstStyle/>
          <a:p>
            <a:endParaRPr lang="de-AT" noProof="0" dirty="0"/>
          </a:p>
        </p:txBody>
      </p:sp>
      <p:pic>
        <p:nvPicPr>
          <p:cNvPr id="15" name="Image 2" descr="/home/claude/work/icons/hand_heart.png"/>
          <p:cNvPicPr>
            <a:picLocks noChangeAspect="1"/>
          </p:cNvPicPr>
          <p:nvPr/>
        </p:nvPicPr>
        <p:blipFill>
          <a:blip r:embed="rId5"/>
          <a:stretch>
            <a:fillRect/>
          </a:stretch>
        </p:blipFill>
        <p:spPr>
          <a:xfrm>
            <a:off x="7330630" y="2414016"/>
            <a:ext cx="384048" cy="384048"/>
          </a:xfrm>
          <a:prstGeom prst="rect">
            <a:avLst/>
          </a:prstGeom>
        </p:spPr>
      </p:pic>
      <p:sp>
        <p:nvSpPr>
          <p:cNvPr id="16" name="Text 11"/>
          <p:cNvSpPr/>
          <p:nvPr/>
        </p:nvSpPr>
        <p:spPr>
          <a:xfrm>
            <a:off x="6365596" y="3172968"/>
            <a:ext cx="2314118" cy="566928"/>
          </a:xfrm>
          <a:prstGeom prst="rect">
            <a:avLst/>
          </a:prstGeom>
          <a:noFill/>
          <a:ln/>
        </p:spPr>
        <p:txBody>
          <a:bodyPr wrap="square" lIns="0" tIns="0" rIns="0" bIns="0" rtlCol="0" anchor="t"/>
          <a:lstStyle/>
          <a:p>
            <a:pPr marL="0" indent="0" algn="ctr">
              <a:buNone/>
            </a:pPr>
            <a:r>
              <a:rPr lang="de-AT" sz="1350" b="1" noProof="0" dirty="0">
                <a:solidFill>
                  <a:srgbClr val="2E1B26"/>
                </a:solidFill>
                <a:latin typeface="Calibri" pitchFamily="34" charset="0"/>
                <a:ea typeface="Calibri" pitchFamily="34" charset="-122"/>
                <a:cs typeface="Calibri" pitchFamily="34" charset="-120"/>
              </a:rPr>
              <a:t>Mensch-Natur-Beziehungen</a:t>
            </a:r>
            <a:endParaRPr lang="de-AT" sz="1350" noProof="0" dirty="0"/>
          </a:p>
        </p:txBody>
      </p:sp>
      <p:sp>
        <p:nvSpPr>
          <p:cNvPr id="17" name="Text 12"/>
          <p:cNvSpPr/>
          <p:nvPr/>
        </p:nvSpPr>
        <p:spPr>
          <a:xfrm>
            <a:off x="6420460" y="3739896"/>
            <a:ext cx="2204390" cy="142646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Respektvolle, wechselseitige Beziehung zur Natur statt einseitiger Beherrschung.</a:t>
            </a:r>
            <a:endParaRPr lang="de-AT" sz="1400" noProof="0" dirty="0"/>
          </a:p>
        </p:txBody>
      </p:sp>
      <p:sp>
        <p:nvSpPr>
          <p:cNvPr id="18" name="Shape 13"/>
          <p:cNvSpPr/>
          <p:nvPr/>
        </p:nvSpPr>
        <p:spPr>
          <a:xfrm>
            <a:off x="10010508" y="2240280"/>
            <a:ext cx="731520" cy="731520"/>
          </a:xfrm>
          <a:prstGeom prst="ellipse">
            <a:avLst/>
          </a:prstGeom>
          <a:solidFill>
            <a:srgbClr val="6D2E46"/>
          </a:solidFill>
          <a:ln/>
        </p:spPr>
        <p:txBody>
          <a:bodyPr/>
          <a:lstStyle/>
          <a:p>
            <a:endParaRPr lang="de-AT" noProof="0" dirty="0"/>
          </a:p>
        </p:txBody>
      </p:sp>
      <p:pic>
        <p:nvPicPr>
          <p:cNvPr id="19" name="Image 3" descr="/home/claude/work/icons/sync.png"/>
          <p:cNvPicPr>
            <a:picLocks noChangeAspect="1"/>
          </p:cNvPicPr>
          <p:nvPr/>
        </p:nvPicPr>
        <p:blipFill>
          <a:blip r:embed="rId6"/>
          <a:stretch>
            <a:fillRect/>
          </a:stretch>
        </p:blipFill>
        <p:spPr>
          <a:xfrm>
            <a:off x="10184244" y="2414016"/>
            <a:ext cx="384048" cy="384048"/>
          </a:xfrm>
          <a:prstGeom prst="rect">
            <a:avLst/>
          </a:prstGeom>
        </p:spPr>
      </p:pic>
      <p:sp>
        <p:nvSpPr>
          <p:cNvPr id="20" name="Text 14"/>
          <p:cNvSpPr/>
          <p:nvPr/>
        </p:nvSpPr>
        <p:spPr>
          <a:xfrm>
            <a:off x="9219209" y="3172968"/>
            <a:ext cx="2314118" cy="566928"/>
          </a:xfrm>
          <a:prstGeom prst="rect">
            <a:avLst/>
          </a:prstGeom>
          <a:noFill/>
          <a:ln/>
        </p:spPr>
        <p:txBody>
          <a:bodyPr wrap="square" lIns="0" tIns="0" rIns="0" bIns="0" rtlCol="0" anchor="t"/>
          <a:lstStyle/>
          <a:p>
            <a:pPr marL="0" indent="0" algn="ctr">
              <a:buNone/>
            </a:pPr>
            <a:r>
              <a:rPr lang="de-AT" sz="1350" b="1" noProof="0" dirty="0">
                <a:solidFill>
                  <a:srgbClr val="2E1B26"/>
                </a:solidFill>
                <a:latin typeface="Calibri" pitchFamily="34" charset="0"/>
                <a:ea typeface="Calibri" pitchFamily="34" charset="-122"/>
                <a:cs typeface="Calibri" pitchFamily="34" charset="-120"/>
              </a:rPr>
              <a:t>Adaptives Lernen und Handeln</a:t>
            </a:r>
            <a:endParaRPr lang="de-AT" sz="1350" noProof="0" dirty="0"/>
          </a:p>
        </p:txBody>
      </p:sp>
      <p:sp>
        <p:nvSpPr>
          <p:cNvPr id="21" name="Text 15"/>
          <p:cNvSpPr/>
          <p:nvPr/>
        </p:nvSpPr>
        <p:spPr>
          <a:xfrm>
            <a:off x="9274073" y="3739896"/>
            <a:ext cx="2204390" cy="142646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Strategien und Maßnahmen laufend an neue Erkenntnisse und Bedingungen anpassen.</a:t>
            </a:r>
            <a:endParaRPr lang="de-AT" sz="1400" noProof="0" dirty="0"/>
          </a:p>
        </p:txBody>
      </p:sp>
      <p:sp>
        <p:nvSpPr>
          <p:cNvPr id="22" name="Text 16"/>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IPBES Transformative Change Assessment, SPM · Neues Denken – neues Handeln, S. 10</a:t>
            </a:r>
            <a:endParaRPr lang="de-AT" sz="950" noProof="0" dirty="0"/>
          </a:p>
        </p:txBody>
      </p:sp>
      <p:sp>
        <p:nvSpPr>
          <p:cNvPr id="23" name="Text 17"/>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24" name="Text 18"/>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2.4</a:t>
            </a:r>
            <a:endParaRPr lang="de-AT" sz="1800" noProof="0" dirty="0"/>
          </a:p>
        </p:txBody>
      </p:sp>
      <p:sp>
        <p:nvSpPr>
          <p:cNvPr id="3" name="Shape 1"/>
          <p:cNvSpPr/>
          <p:nvPr/>
        </p:nvSpPr>
        <p:spPr>
          <a:xfrm>
            <a:off x="548640" y="749808"/>
            <a:ext cx="566928" cy="566928"/>
          </a:xfrm>
          <a:prstGeom prst="ellipse">
            <a:avLst/>
          </a:prstGeom>
          <a:solidFill>
            <a:srgbClr val="6D2E46"/>
          </a:solidFill>
          <a:ln/>
        </p:spPr>
        <p:txBody>
          <a:bodyPr/>
          <a:lstStyle/>
          <a:p>
            <a:endParaRPr lang="de-AT" noProof="0" dirty="0"/>
          </a:p>
        </p:txBody>
      </p:sp>
      <p:pic>
        <p:nvPicPr>
          <p:cNvPr id="4" name="Image 0" descr="/home/claude/work/icons/sitemap.png"/>
          <p:cNvPicPr>
            <a:picLocks noChangeAspect="1"/>
          </p:cNvPicPr>
          <p:nvPr/>
        </p:nvPicPr>
        <p:blipFill>
          <a:blip r:embed="rId3"/>
          <a:stretch>
            <a:fillRect/>
          </a:stretch>
        </p:blipFill>
        <p:spPr>
          <a:xfrm>
            <a:off x="708660" y="909828"/>
            <a:ext cx="292608" cy="292608"/>
          </a:xfrm>
          <a:prstGeom prst="rect">
            <a:avLst/>
          </a:prstGeom>
        </p:spPr>
      </p:pic>
      <p:sp>
        <p:nvSpPr>
          <p:cNvPr id="5" name="Text 2"/>
          <p:cNvSpPr/>
          <p:nvPr/>
        </p:nvSpPr>
        <p:spPr>
          <a:xfrm>
            <a:off x="1298448" y="749808"/>
            <a:ext cx="10344607" cy="566928"/>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Fünf sich ergänzende Strategien für einen transformativen Wandel</a:t>
            </a:r>
            <a:endParaRPr lang="de-AT" sz="2400" noProof="0" dirty="0"/>
          </a:p>
        </p:txBody>
      </p:sp>
      <p:sp>
        <p:nvSpPr>
          <p:cNvPr id="6" name="Text 3"/>
          <p:cNvSpPr/>
          <p:nvPr/>
        </p:nvSpPr>
        <p:spPr>
          <a:xfrm>
            <a:off x="548640" y="1371600"/>
            <a:ext cx="11094415" cy="365760"/>
          </a:xfrm>
          <a:prstGeom prst="rect">
            <a:avLst/>
          </a:prstGeom>
          <a:noFill/>
          <a:ln/>
        </p:spPr>
        <p:txBody>
          <a:bodyPr wrap="square" lIns="0" tIns="0" rIns="0" bIns="0" rtlCol="0" anchor="ctr"/>
          <a:lstStyle/>
          <a:p>
            <a:pPr marL="0" indent="0">
              <a:buNone/>
            </a:pPr>
            <a:endParaRPr lang="de-AT" sz="1500" noProof="0" dirty="0"/>
          </a:p>
        </p:txBody>
      </p:sp>
      <p:sp>
        <p:nvSpPr>
          <p:cNvPr id="7" name="Shape 4"/>
          <p:cNvSpPr/>
          <p:nvPr/>
        </p:nvSpPr>
        <p:spPr>
          <a:xfrm>
            <a:off x="548639" y="1965960"/>
            <a:ext cx="11094415" cy="3337560"/>
          </a:xfrm>
          <a:prstGeom prst="roundRect">
            <a:avLst>
              <a:gd name="adj" fmla="val 1644"/>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8" name="Shape 5"/>
          <p:cNvSpPr/>
          <p:nvPr/>
        </p:nvSpPr>
        <p:spPr>
          <a:xfrm>
            <a:off x="1658082" y="3383280"/>
            <a:ext cx="8875532" cy="0"/>
          </a:xfrm>
          <a:prstGeom prst="line">
            <a:avLst/>
          </a:prstGeom>
          <a:noFill/>
          <a:ln w="25400">
            <a:solidFill>
              <a:srgbClr val="E4D8DB"/>
            </a:solidFill>
            <a:prstDash val="dash"/>
          </a:ln>
        </p:spPr>
        <p:txBody>
          <a:bodyPr/>
          <a:lstStyle/>
          <a:p>
            <a:endParaRPr lang="de-AT" noProof="0" dirty="0"/>
          </a:p>
        </p:txBody>
      </p:sp>
      <p:sp>
        <p:nvSpPr>
          <p:cNvPr id="9" name="Shape 6"/>
          <p:cNvSpPr/>
          <p:nvPr/>
        </p:nvSpPr>
        <p:spPr>
          <a:xfrm>
            <a:off x="1246602" y="2971800"/>
            <a:ext cx="822960" cy="822960"/>
          </a:xfrm>
          <a:prstGeom prst="ellipse">
            <a:avLst/>
          </a:prstGeom>
          <a:solidFill>
            <a:srgbClr val="6B8E3C"/>
          </a:solidFill>
          <a:ln w="38100">
            <a:solidFill>
              <a:srgbClr val="F7F6F2"/>
            </a:solidFill>
            <a:prstDash val="solid"/>
          </a:ln>
        </p:spPr>
        <p:txBody>
          <a:bodyPr/>
          <a:lstStyle/>
          <a:p>
            <a:endParaRPr lang="de-AT" noProof="0" dirty="0"/>
          </a:p>
        </p:txBody>
      </p:sp>
      <p:pic>
        <p:nvPicPr>
          <p:cNvPr id="10" name="Image 1" descr="/home/claude/work/icons/leaf.png"/>
          <p:cNvPicPr>
            <a:picLocks noChangeAspect="1"/>
          </p:cNvPicPr>
          <p:nvPr/>
        </p:nvPicPr>
        <p:blipFill>
          <a:blip r:embed="rId4"/>
          <a:stretch>
            <a:fillRect/>
          </a:stretch>
        </p:blipFill>
        <p:spPr>
          <a:xfrm>
            <a:off x="1477030" y="3202229"/>
            <a:ext cx="362102" cy="362102"/>
          </a:xfrm>
          <a:prstGeom prst="rect">
            <a:avLst/>
          </a:prstGeom>
        </p:spPr>
      </p:pic>
      <p:sp>
        <p:nvSpPr>
          <p:cNvPr id="11" name="Shape 7"/>
          <p:cNvSpPr/>
          <p:nvPr/>
        </p:nvSpPr>
        <p:spPr>
          <a:xfrm>
            <a:off x="1813530" y="2880360"/>
            <a:ext cx="347472" cy="347472"/>
          </a:xfrm>
          <a:prstGeom prst="ellipse">
            <a:avLst/>
          </a:prstGeom>
          <a:solidFill>
            <a:srgbClr val="6D2E46"/>
          </a:solidFill>
          <a:ln w="25400">
            <a:solidFill>
              <a:srgbClr val="F7F6F2"/>
            </a:solidFill>
            <a:prstDash val="solid"/>
          </a:ln>
        </p:spPr>
        <p:txBody>
          <a:bodyPr/>
          <a:lstStyle/>
          <a:p>
            <a:endParaRPr lang="de-AT" noProof="0" dirty="0"/>
          </a:p>
        </p:txBody>
      </p:sp>
      <p:sp>
        <p:nvSpPr>
          <p:cNvPr id="12" name="Text 8"/>
          <p:cNvSpPr/>
          <p:nvPr/>
        </p:nvSpPr>
        <p:spPr>
          <a:xfrm>
            <a:off x="1813530" y="2880360"/>
            <a:ext cx="347472" cy="347472"/>
          </a:xfrm>
          <a:prstGeom prst="rect">
            <a:avLst/>
          </a:prstGeom>
          <a:noFill/>
          <a:ln/>
        </p:spPr>
        <p:txBody>
          <a:bodyPr wrap="square" lIns="0" tIns="0" rIns="0" bIns="0" rtlCol="0" anchor="ctr"/>
          <a:lstStyle/>
          <a:p>
            <a:pPr marL="0" indent="0" algn="ctr">
              <a:buNone/>
            </a:pPr>
            <a:r>
              <a:rPr lang="de-AT" sz="1300" b="1" noProof="0" dirty="0">
                <a:solidFill>
                  <a:srgbClr val="FFFFFF"/>
                </a:solidFill>
                <a:latin typeface="Cambria" pitchFamily="34" charset="0"/>
                <a:ea typeface="Cambria" pitchFamily="34" charset="-122"/>
                <a:cs typeface="Cambria" pitchFamily="34" charset="-120"/>
              </a:rPr>
              <a:t>1</a:t>
            </a:r>
            <a:endParaRPr lang="de-AT" sz="1300" noProof="0" dirty="0"/>
          </a:p>
        </p:txBody>
      </p:sp>
      <p:sp>
        <p:nvSpPr>
          <p:cNvPr id="13" name="Text 9"/>
          <p:cNvSpPr/>
          <p:nvPr/>
        </p:nvSpPr>
        <p:spPr>
          <a:xfrm>
            <a:off x="621792" y="3931920"/>
            <a:ext cx="2072579" cy="594360"/>
          </a:xfrm>
          <a:prstGeom prst="rect">
            <a:avLst/>
          </a:prstGeom>
          <a:noFill/>
          <a:ln/>
        </p:spPr>
        <p:txBody>
          <a:bodyPr wrap="square" lIns="0" tIns="0" rIns="0" bIns="0" rtlCol="0" anchor="t"/>
          <a:lstStyle/>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Orte erhalten &amp;</a:t>
            </a:r>
            <a:endParaRPr lang="de-AT" sz="1400" noProof="0" dirty="0"/>
          </a:p>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wiederherstellen</a:t>
            </a:r>
            <a:endParaRPr lang="de-AT" sz="1400" noProof="0" dirty="0"/>
          </a:p>
        </p:txBody>
      </p:sp>
      <p:sp>
        <p:nvSpPr>
          <p:cNvPr id="14" name="Text 10"/>
          <p:cNvSpPr/>
          <p:nvPr/>
        </p:nvSpPr>
        <p:spPr>
          <a:xfrm>
            <a:off x="621792" y="4572000"/>
            <a:ext cx="2072579" cy="274320"/>
          </a:xfrm>
          <a:prstGeom prst="rect">
            <a:avLst/>
          </a:prstGeom>
          <a:noFill/>
          <a:ln/>
        </p:spPr>
        <p:txBody>
          <a:bodyPr wrap="square" lIns="0" tIns="0" rIns="0" bIns="0" rtlCol="0" anchor="t"/>
          <a:lstStyle/>
          <a:p>
            <a:pPr marL="0" indent="0" algn="ctr">
              <a:buNone/>
            </a:pPr>
            <a:endParaRPr lang="de-AT" sz="1100" noProof="0" dirty="0"/>
          </a:p>
        </p:txBody>
      </p:sp>
      <p:sp>
        <p:nvSpPr>
          <p:cNvPr id="15" name="Shape 11"/>
          <p:cNvSpPr/>
          <p:nvPr/>
        </p:nvSpPr>
        <p:spPr>
          <a:xfrm>
            <a:off x="3465485" y="2971800"/>
            <a:ext cx="822960" cy="822960"/>
          </a:xfrm>
          <a:prstGeom prst="ellipse">
            <a:avLst/>
          </a:prstGeom>
          <a:solidFill>
            <a:srgbClr val="1C7293"/>
          </a:solidFill>
          <a:ln w="38100">
            <a:solidFill>
              <a:srgbClr val="F7F6F2"/>
            </a:solidFill>
            <a:prstDash val="solid"/>
          </a:ln>
        </p:spPr>
        <p:txBody>
          <a:bodyPr/>
          <a:lstStyle/>
          <a:p>
            <a:endParaRPr lang="de-AT" noProof="0" dirty="0"/>
          </a:p>
        </p:txBody>
      </p:sp>
      <p:pic>
        <p:nvPicPr>
          <p:cNvPr id="16" name="Image 2" descr="/home/claude/work/icons/industry.png"/>
          <p:cNvPicPr>
            <a:picLocks noChangeAspect="1"/>
          </p:cNvPicPr>
          <p:nvPr/>
        </p:nvPicPr>
        <p:blipFill>
          <a:blip r:embed="rId5"/>
          <a:stretch>
            <a:fillRect/>
          </a:stretch>
        </p:blipFill>
        <p:spPr>
          <a:xfrm>
            <a:off x="3695913" y="3202229"/>
            <a:ext cx="362102" cy="362102"/>
          </a:xfrm>
          <a:prstGeom prst="rect">
            <a:avLst/>
          </a:prstGeom>
        </p:spPr>
      </p:pic>
      <p:sp>
        <p:nvSpPr>
          <p:cNvPr id="17" name="Shape 12"/>
          <p:cNvSpPr/>
          <p:nvPr/>
        </p:nvSpPr>
        <p:spPr>
          <a:xfrm>
            <a:off x="4032413" y="2880360"/>
            <a:ext cx="347472" cy="347472"/>
          </a:xfrm>
          <a:prstGeom prst="ellipse">
            <a:avLst/>
          </a:prstGeom>
          <a:solidFill>
            <a:srgbClr val="6D2E46"/>
          </a:solidFill>
          <a:ln w="25400">
            <a:solidFill>
              <a:srgbClr val="F7F6F2"/>
            </a:solidFill>
            <a:prstDash val="solid"/>
          </a:ln>
        </p:spPr>
        <p:txBody>
          <a:bodyPr/>
          <a:lstStyle/>
          <a:p>
            <a:endParaRPr lang="de-AT" noProof="0" dirty="0"/>
          </a:p>
        </p:txBody>
      </p:sp>
      <p:sp>
        <p:nvSpPr>
          <p:cNvPr id="18" name="Text 13"/>
          <p:cNvSpPr/>
          <p:nvPr/>
        </p:nvSpPr>
        <p:spPr>
          <a:xfrm>
            <a:off x="4032413" y="2880360"/>
            <a:ext cx="347472" cy="347472"/>
          </a:xfrm>
          <a:prstGeom prst="rect">
            <a:avLst/>
          </a:prstGeom>
          <a:noFill/>
          <a:ln/>
        </p:spPr>
        <p:txBody>
          <a:bodyPr wrap="square" lIns="0" tIns="0" rIns="0" bIns="0" rtlCol="0" anchor="ctr"/>
          <a:lstStyle/>
          <a:p>
            <a:pPr marL="0" indent="0" algn="ctr">
              <a:buNone/>
            </a:pPr>
            <a:r>
              <a:rPr lang="de-AT" sz="1300" b="1" noProof="0" dirty="0">
                <a:solidFill>
                  <a:srgbClr val="FFFFFF"/>
                </a:solidFill>
                <a:latin typeface="Cambria" pitchFamily="34" charset="0"/>
                <a:ea typeface="Cambria" pitchFamily="34" charset="-122"/>
                <a:cs typeface="Cambria" pitchFamily="34" charset="-120"/>
              </a:rPr>
              <a:t>2</a:t>
            </a:r>
            <a:endParaRPr lang="de-AT" sz="1300" noProof="0" dirty="0"/>
          </a:p>
        </p:txBody>
      </p:sp>
      <p:sp>
        <p:nvSpPr>
          <p:cNvPr id="19" name="Text 14"/>
          <p:cNvSpPr/>
          <p:nvPr/>
        </p:nvSpPr>
        <p:spPr>
          <a:xfrm>
            <a:off x="2840675" y="3931920"/>
            <a:ext cx="2072579" cy="594360"/>
          </a:xfrm>
          <a:prstGeom prst="rect">
            <a:avLst/>
          </a:prstGeom>
          <a:noFill/>
          <a:ln/>
        </p:spPr>
        <p:txBody>
          <a:bodyPr wrap="square" lIns="0" tIns="0" rIns="0" bIns="0" rtlCol="0" anchor="t"/>
          <a:lstStyle/>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Wandel in</a:t>
            </a:r>
            <a:endParaRPr lang="de-AT" sz="1400" noProof="0" dirty="0"/>
          </a:p>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Schlüsselsektoren</a:t>
            </a:r>
            <a:endParaRPr lang="de-AT" sz="1400" noProof="0" dirty="0"/>
          </a:p>
        </p:txBody>
      </p:sp>
      <p:sp>
        <p:nvSpPr>
          <p:cNvPr id="20" name="Text 15"/>
          <p:cNvSpPr/>
          <p:nvPr/>
        </p:nvSpPr>
        <p:spPr>
          <a:xfrm>
            <a:off x="2840675" y="4572000"/>
            <a:ext cx="2072579" cy="274320"/>
          </a:xfrm>
          <a:prstGeom prst="rect">
            <a:avLst/>
          </a:prstGeom>
          <a:noFill/>
          <a:ln/>
        </p:spPr>
        <p:txBody>
          <a:bodyPr wrap="square" lIns="0" tIns="0" rIns="0" bIns="0" rtlCol="0" anchor="t"/>
          <a:lstStyle/>
          <a:p>
            <a:pPr marL="0" indent="0" algn="ctr">
              <a:buNone/>
            </a:pPr>
            <a:endParaRPr lang="de-AT" sz="1100" noProof="0" dirty="0"/>
          </a:p>
        </p:txBody>
      </p:sp>
      <p:sp>
        <p:nvSpPr>
          <p:cNvPr id="21" name="Shape 16"/>
          <p:cNvSpPr/>
          <p:nvPr/>
        </p:nvSpPr>
        <p:spPr>
          <a:xfrm>
            <a:off x="5684368" y="2971800"/>
            <a:ext cx="822960" cy="822960"/>
          </a:xfrm>
          <a:prstGeom prst="ellipse">
            <a:avLst/>
          </a:prstGeom>
          <a:solidFill>
            <a:srgbClr val="BE7A2A"/>
          </a:solidFill>
          <a:ln w="38100">
            <a:solidFill>
              <a:srgbClr val="F7F6F2"/>
            </a:solidFill>
            <a:prstDash val="solid"/>
          </a:ln>
        </p:spPr>
        <p:txBody>
          <a:bodyPr/>
          <a:lstStyle/>
          <a:p>
            <a:endParaRPr lang="de-AT" noProof="0" dirty="0"/>
          </a:p>
        </p:txBody>
      </p:sp>
      <p:pic>
        <p:nvPicPr>
          <p:cNvPr id="22" name="Image 3" descr="/home/claude/work/icons/coins.png"/>
          <p:cNvPicPr>
            <a:picLocks noChangeAspect="1"/>
          </p:cNvPicPr>
          <p:nvPr/>
        </p:nvPicPr>
        <p:blipFill>
          <a:blip r:embed="rId6"/>
          <a:stretch>
            <a:fillRect/>
          </a:stretch>
        </p:blipFill>
        <p:spPr>
          <a:xfrm>
            <a:off x="5914796" y="3202229"/>
            <a:ext cx="362102" cy="362102"/>
          </a:xfrm>
          <a:prstGeom prst="rect">
            <a:avLst/>
          </a:prstGeom>
        </p:spPr>
      </p:pic>
      <p:sp>
        <p:nvSpPr>
          <p:cNvPr id="23" name="Shape 17"/>
          <p:cNvSpPr/>
          <p:nvPr/>
        </p:nvSpPr>
        <p:spPr>
          <a:xfrm>
            <a:off x="6251296" y="2880360"/>
            <a:ext cx="347472" cy="347472"/>
          </a:xfrm>
          <a:prstGeom prst="ellipse">
            <a:avLst/>
          </a:prstGeom>
          <a:solidFill>
            <a:srgbClr val="6D2E46"/>
          </a:solidFill>
          <a:ln w="25400">
            <a:solidFill>
              <a:srgbClr val="F7F6F2"/>
            </a:solidFill>
            <a:prstDash val="solid"/>
          </a:ln>
        </p:spPr>
        <p:txBody>
          <a:bodyPr/>
          <a:lstStyle/>
          <a:p>
            <a:endParaRPr lang="de-AT" noProof="0" dirty="0"/>
          </a:p>
        </p:txBody>
      </p:sp>
      <p:sp>
        <p:nvSpPr>
          <p:cNvPr id="24" name="Text 18"/>
          <p:cNvSpPr/>
          <p:nvPr/>
        </p:nvSpPr>
        <p:spPr>
          <a:xfrm>
            <a:off x="6251296" y="2880360"/>
            <a:ext cx="347472" cy="347472"/>
          </a:xfrm>
          <a:prstGeom prst="rect">
            <a:avLst/>
          </a:prstGeom>
          <a:noFill/>
          <a:ln/>
        </p:spPr>
        <p:txBody>
          <a:bodyPr wrap="square" lIns="0" tIns="0" rIns="0" bIns="0" rtlCol="0" anchor="ctr"/>
          <a:lstStyle/>
          <a:p>
            <a:pPr marL="0" indent="0" algn="ctr">
              <a:buNone/>
            </a:pPr>
            <a:r>
              <a:rPr lang="de-AT" sz="1300" b="1" noProof="0" dirty="0">
                <a:solidFill>
                  <a:srgbClr val="FFFFFF"/>
                </a:solidFill>
                <a:latin typeface="Cambria" pitchFamily="34" charset="0"/>
                <a:ea typeface="Cambria" pitchFamily="34" charset="-122"/>
                <a:cs typeface="Cambria" pitchFamily="34" charset="-120"/>
              </a:rPr>
              <a:t>3</a:t>
            </a:r>
            <a:endParaRPr lang="de-AT" sz="1300" noProof="0" dirty="0"/>
          </a:p>
        </p:txBody>
      </p:sp>
      <p:sp>
        <p:nvSpPr>
          <p:cNvPr id="25" name="Text 19"/>
          <p:cNvSpPr/>
          <p:nvPr/>
        </p:nvSpPr>
        <p:spPr>
          <a:xfrm>
            <a:off x="5059558" y="3931920"/>
            <a:ext cx="2072579" cy="594360"/>
          </a:xfrm>
          <a:prstGeom prst="rect">
            <a:avLst/>
          </a:prstGeom>
          <a:noFill/>
          <a:ln/>
        </p:spPr>
        <p:txBody>
          <a:bodyPr wrap="square" lIns="0" tIns="0" rIns="0" bIns="0" rtlCol="0" anchor="t"/>
          <a:lstStyle/>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Wirtschaftssysteme</a:t>
            </a:r>
            <a:endParaRPr lang="de-AT" sz="1400" noProof="0" dirty="0"/>
          </a:p>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umgestalten</a:t>
            </a:r>
            <a:endParaRPr lang="de-AT" sz="1400" noProof="0" dirty="0"/>
          </a:p>
        </p:txBody>
      </p:sp>
      <p:sp>
        <p:nvSpPr>
          <p:cNvPr id="26" name="Text 20"/>
          <p:cNvSpPr/>
          <p:nvPr/>
        </p:nvSpPr>
        <p:spPr>
          <a:xfrm>
            <a:off x="5059558" y="4572000"/>
            <a:ext cx="2072579" cy="274320"/>
          </a:xfrm>
          <a:prstGeom prst="rect">
            <a:avLst/>
          </a:prstGeom>
          <a:noFill/>
          <a:ln/>
        </p:spPr>
        <p:txBody>
          <a:bodyPr wrap="square" lIns="0" tIns="0" rIns="0" bIns="0" rtlCol="0" anchor="t"/>
          <a:lstStyle/>
          <a:p>
            <a:pPr marL="0" indent="0" algn="ctr">
              <a:buNone/>
            </a:pPr>
            <a:endParaRPr lang="de-AT" sz="1100" noProof="0" dirty="0"/>
          </a:p>
        </p:txBody>
      </p:sp>
      <p:sp>
        <p:nvSpPr>
          <p:cNvPr id="27" name="Shape 21"/>
          <p:cNvSpPr/>
          <p:nvPr/>
        </p:nvSpPr>
        <p:spPr>
          <a:xfrm>
            <a:off x="7903251" y="2971800"/>
            <a:ext cx="822960" cy="822960"/>
          </a:xfrm>
          <a:prstGeom prst="ellipse">
            <a:avLst/>
          </a:prstGeom>
          <a:solidFill>
            <a:srgbClr val="3F5B7A"/>
          </a:solidFill>
          <a:ln w="38100">
            <a:solidFill>
              <a:srgbClr val="F7F6F2"/>
            </a:solidFill>
            <a:prstDash val="solid"/>
          </a:ln>
        </p:spPr>
        <p:txBody>
          <a:bodyPr/>
          <a:lstStyle/>
          <a:p>
            <a:endParaRPr lang="de-AT" noProof="0" dirty="0"/>
          </a:p>
        </p:txBody>
      </p:sp>
      <p:pic>
        <p:nvPicPr>
          <p:cNvPr id="28" name="Image 4" descr="/home/claude/work/icons/landmark.png"/>
          <p:cNvPicPr>
            <a:picLocks noChangeAspect="1"/>
          </p:cNvPicPr>
          <p:nvPr/>
        </p:nvPicPr>
        <p:blipFill>
          <a:blip r:embed="rId7"/>
          <a:stretch>
            <a:fillRect/>
          </a:stretch>
        </p:blipFill>
        <p:spPr>
          <a:xfrm>
            <a:off x="8133679" y="3202229"/>
            <a:ext cx="362102" cy="362102"/>
          </a:xfrm>
          <a:prstGeom prst="rect">
            <a:avLst/>
          </a:prstGeom>
        </p:spPr>
      </p:pic>
      <p:sp>
        <p:nvSpPr>
          <p:cNvPr id="29" name="Shape 22"/>
          <p:cNvSpPr/>
          <p:nvPr/>
        </p:nvSpPr>
        <p:spPr>
          <a:xfrm>
            <a:off x="8470179" y="2880360"/>
            <a:ext cx="347472" cy="347472"/>
          </a:xfrm>
          <a:prstGeom prst="ellipse">
            <a:avLst/>
          </a:prstGeom>
          <a:solidFill>
            <a:srgbClr val="6D2E46"/>
          </a:solidFill>
          <a:ln w="25400">
            <a:solidFill>
              <a:srgbClr val="F7F6F2"/>
            </a:solidFill>
            <a:prstDash val="solid"/>
          </a:ln>
        </p:spPr>
        <p:txBody>
          <a:bodyPr/>
          <a:lstStyle/>
          <a:p>
            <a:endParaRPr lang="de-AT" noProof="0" dirty="0"/>
          </a:p>
        </p:txBody>
      </p:sp>
      <p:sp>
        <p:nvSpPr>
          <p:cNvPr id="30" name="Text 23"/>
          <p:cNvSpPr/>
          <p:nvPr/>
        </p:nvSpPr>
        <p:spPr>
          <a:xfrm>
            <a:off x="8470179" y="2880360"/>
            <a:ext cx="347472" cy="347472"/>
          </a:xfrm>
          <a:prstGeom prst="rect">
            <a:avLst/>
          </a:prstGeom>
          <a:noFill/>
          <a:ln/>
        </p:spPr>
        <p:txBody>
          <a:bodyPr wrap="square" lIns="0" tIns="0" rIns="0" bIns="0" rtlCol="0" anchor="ctr"/>
          <a:lstStyle/>
          <a:p>
            <a:pPr marL="0" indent="0" algn="ctr">
              <a:buNone/>
            </a:pPr>
            <a:r>
              <a:rPr lang="de-AT" sz="1300" b="1" noProof="0" dirty="0">
                <a:solidFill>
                  <a:srgbClr val="FFFFFF"/>
                </a:solidFill>
                <a:latin typeface="Cambria" pitchFamily="34" charset="0"/>
                <a:ea typeface="Cambria" pitchFamily="34" charset="-122"/>
                <a:cs typeface="Cambria" pitchFamily="34" charset="-120"/>
              </a:rPr>
              <a:t>4</a:t>
            </a:r>
            <a:endParaRPr lang="de-AT" sz="1300" noProof="0" dirty="0"/>
          </a:p>
        </p:txBody>
      </p:sp>
      <p:sp>
        <p:nvSpPr>
          <p:cNvPr id="31" name="Text 24"/>
          <p:cNvSpPr/>
          <p:nvPr/>
        </p:nvSpPr>
        <p:spPr>
          <a:xfrm>
            <a:off x="7278441" y="3931920"/>
            <a:ext cx="2072579" cy="594360"/>
          </a:xfrm>
          <a:prstGeom prst="rect">
            <a:avLst/>
          </a:prstGeom>
          <a:noFill/>
          <a:ln/>
        </p:spPr>
        <p:txBody>
          <a:bodyPr wrap="square" lIns="0" tIns="0" rIns="0" bIns="0" rtlCol="0" anchor="t"/>
          <a:lstStyle/>
          <a:p>
            <a:pPr marL="0" indent="0" algn="ctr">
              <a:lnSpc>
                <a:spcPct val="105000"/>
              </a:lnSpc>
              <a:buNone/>
            </a:pPr>
            <a:r>
              <a:rPr lang="de-AT" sz="1400" b="1" noProof="0" dirty="0" err="1">
                <a:solidFill>
                  <a:srgbClr val="2E1B26"/>
                </a:solidFill>
                <a:latin typeface="Calibri" pitchFamily="34" charset="0"/>
                <a:ea typeface="Calibri" pitchFamily="34" charset="-122"/>
                <a:cs typeface="Calibri" pitchFamily="34" charset="-120"/>
              </a:rPr>
              <a:t>Governance</a:t>
            </a:r>
            <a:endParaRPr lang="de-AT" sz="1400" noProof="0" dirty="0"/>
          </a:p>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gestalten</a:t>
            </a:r>
            <a:endParaRPr lang="de-AT" sz="1400" noProof="0" dirty="0"/>
          </a:p>
        </p:txBody>
      </p:sp>
      <p:sp>
        <p:nvSpPr>
          <p:cNvPr id="32" name="Text 25"/>
          <p:cNvSpPr/>
          <p:nvPr/>
        </p:nvSpPr>
        <p:spPr>
          <a:xfrm>
            <a:off x="7278441" y="4572000"/>
            <a:ext cx="2072579" cy="274320"/>
          </a:xfrm>
          <a:prstGeom prst="rect">
            <a:avLst/>
          </a:prstGeom>
          <a:noFill/>
          <a:ln/>
        </p:spPr>
        <p:txBody>
          <a:bodyPr wrap="square" lIns="0" tIns="0" rIns="0" bIns="0" rtlCol="0" anchor="t"/>
          <a:lstStyle/>
          <a:p>
            <a:pPr marL="0" indent="0" algn="ctr">
              <a:buNone/>
            </a:pPr>
            <a:endParaRPr lang="de-AT" sz="1100" noProof="0" dirty="0"/>
          </a:p>
        </p:txBody>
      </p:sp>
      <p:sp>
        <p:nvSpPr>
          <p:cNvPr id="33" name="Shape 26"/>
          <p:cNvSpPr/>
          <p:nvPr/>
        </p:nvSpPr>
        <p:spPr>
          <a:xfrm>
            <a:off x="10122134" y="2971800"/>
            <a:ext cx="822960" cy="822960"/>
          </a:xfrm>
          <a:prstGeom prst="ellipse">
            <a:avLst/>
          </a:prstGeom>
          <a:solidFill>
            <a:srgbClr val="6B4C8A"/>
          </a:solidFill>
          <a:ln w="38100">
            <a:solidFill>
              <a:srgbClr val="F7F6F2"/>
            </a:solidFill>
            <a:prstDash val="solid"/>
          </a:ln>
        </p:spPr>
        <p:txBody>
          <a:bodyPr/>
          <a:lstStyle/>
          <a:p>
            <a:endParaRPr lang="de-AT" noProof="0" dirty="0"/>
          </a:p>
        </p:txBody>
      </p:sp>
      <p:pic>
        <p:nvPicPr>
          <p:cNvPr id="34" name="Image 5" descr="/home/claude/work/icons/lightbulb.png"/>
          <p:cNvPicPr>
            <a:picLocks noChangeAspect="1"/>
          </p:cNvPicPr>
          <p:nvPr/>
        </p:nvPicPr>
        <p:blipFill>
          <a:blip r:embed="rId8"/>
          <a:stretch>
            <a:fillRect/>
          </a:stretch>
        </p:blipFill>
        <p:spPr>
          <a:xfrm>
            <a:off x="10352562" y="3202229"/>
            <a:ext cx="362102" cy="362102"/>
          </a:xfrm>
          <a:prstGeom prst="rect">
            <a:avLst/>
          </a:prstGeom>
        </p:spPr>
      </p:pic>
      <p:sp>
        <p:nvSpPr>
          <p:cNvPr id="35" name="Shape 27"/>
          <p:cNvSpPr/>
          <p:nvPr/>
        </p:nvSpPr>
        <p:spPr>
          <a:xfrm>
            <a:off x="10689062" y="2880360"/>
            <a:ext cx="347472" cy="347472"/>
          </a:xfrm>
          <a:prstGeom prst="ellipse">
            <a:avLst/>
          </a:prstGeom>
          <a:solidFill>
            <a:srgbClr val="6D2E46"/>
          </a:solidFill>
          <a:ln w="25400">
            <a:solidFill>
              <a:srgbClr val="F7F6F2"/>
            </a:solidFill>
            <a:prstDash val="solid"/>
          </a:ln>
        </p:spPr>
        <p:txBody>
          <a:bodyPr/>
          <a:lstStyle/>
          <a:p>
            <a:endParaRPr lang="de-AT" noProof="0" dirty="0"/>
          </a:p>
        </p:txBody>
      </p:sp>
      <p:sp>
        <p:nvSpPr>
          <p:cNvPr id="36" name="Text 28"/>
          <p:cNvSpPr/>
          <p:nvPr/>
        </p:nvSpPr>
        <p:spPr>
          <a:xfrm>
            <a:off x="10689062" y="2880360"/>
            <a:ext cx="347472" cy="347472"/>
          </a:xfrm>
          <a:prstGeom prst="rect">
            <a:avLst/>
          </a:prstGeom>
          <a:noFill/>
          <a:ln/>
        </p:spPr>
        <p:txBody>
          <a:bodyPr wrap="square" lIns="0" tIns="0" rIns="0" bIns="0" rtlCol="0" anchor="ctr"/>
          <a:lstStyle/>
          <a:p>
            <a:pPr marL="0" indent="0" algn="ctr">
              <a:buNone/>
            </a:pPr>
            <a:r>
              <a:rPr lang="de-AT" sz="1300" b="1" noProof="0" dirty="0">
                <a:solidFill>
                  <a:srgbClr val="FFFFFF"/>
                </a:solidFill>
                <a:latin typeface="Cambria" pitchFamily="34" charset="0"/>
                <a:ea typeface="Cambria" pitchFamily="34" charset="-122"/>
                <a:cs typeface="Cambria" pitchFamily="34" charset="-120"/>
              </a:rPr>
              <a:t>5</a:t>
            </a:r>
            <a:endParaRPr lang="de-AT" sz="1300" noProof="0" dirty="0"/>
          </a:p>
        </p:txBody>
      </p:sp>
      <p:sp>
        <p:nvSpPr>
          <p:cNvPr id="37" name="Text 29"/>
          <p:cNvSpPr/>
          <p:nvPr/>
        </p:nvSpPr>
        <p:spPr>
          <a:xfrm>
            <a:off x="9497324" y="3931920"/>
            <a:ext cx="2072579" cy="594360"/>
          </a:xfrm>
          <a:prstGeom prst="rect">
            <a:avLst/>
          </a:prstGeom>
          <a:noFill/>
          <a:ln/>
        </p:spPr>
        <p:txBody>
          <a:bodyPr wrap="square" lIns="0" tIns="0" rIns="0" bIns="0" rtlCol="0" anchor="t"/>
          <a:lstStyle/>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Werte &amp; Narrative</a:t>
            </a:r>
            <a:endParaRPr lang="de-AT" sz="1400" noProof="0" dirty="0"/>
          </a:p>
          <a:p>
            <a:pPr marL="0" indent="0" algn="ctr">
              <a:lnSpc>
                <a:spcPct val="105000"/>
              </a:lnSpc>
              <a:buNone/>
            </a:pPr>
            <a:r>
              <a:rPr lang="de-AT" sz="1400" b="1" noProof="0" dirty="0">
                <a:solidFill>
                  <a:srgbClr val="2E1B26"/>
                </a:solidFill>
                <a:latin typeface="Calibri" pitchFamily="34" charset="0"/>
                <a:ea typeface="Calibri" pitchFamily="34" charset="-122"/>
                <a:cs typeface="Calibri" pitchFamily="34" charset="-120"/>
              </a:rPr>
              <a:t>verändern</a:t>
            </a:r>
            <a:endParaRPr lang="de-AT" sz="1400" noProof="0" dirty="0"/>
          </a:p>
        </p:txBody>
      </p:sp>
      <p:sp>
        <p:nvSpPr>
          <p:cNvPr id="38" name="Text 30"/>
          <p:cNvSpPr/>
          <p:nvPr/>
        </p:nvSpPr>
        <p:spPr>
          <a:xfrm>
            <a:off x="9497324" y="4572000"/>
            <a:ext cx="2072579" cy="274320"/>
          </a:xfrm>
          <a:prstGeom prst="rect">
            <a:avLst/>
          </a:prstGeom>
          <a:noFill/>
          <a:ln/>
        </p:spPr>
        <p:txBody>
          <a:bodyPr wrap="square" lIns="0" tIns="0" rIns="0" bIns="0" rtlCol="0" anchor="t"/>
          <a:lstStyle/>
          <a:p>
            <a:pPr marL="0" indent="0" algn="ctr">
              <a:buNone/>
            </a:pPr>
            <a:endParaRPr lang="de-AT" sz="1100" noProof="0" dirty="0"/>
          </a:p>
        </p:txBody>
      </p:sp>
      <p:sp>
        <p:nvSpPr>
          <p:cNvPr id="39" name="Text 31"/>
          <p:cNvSpPr/>
          <p:nvPr/>
        </p:nvSpPr>
        <p:spPr>
          <a:xfrm>
            <a:off x="548640" y="4983480"/>
            <a:ext cx="11094415" cy="274320"/>
          </a:xfrm>
          <a:prstGeom prst="rect">
            <a:avLst/>
          </a:prstGeom>
          <a:noFill/>
          <a:ln/>
        </p:spPr>
        <p:txBody>
          <a:bodyPr wrap="square" lIns="0" tIns="0" rIns="0" bIns="0" rtlCol="0" anchor="ctr"/>
          <a:lstStyle/>
          <a:p>
            <a:pPr marL="0" indent="0" algn="ctr">
              <a:buNone/>
            </a:pPr>
            <a:endParaRPr lang="de-AT" sz="1000" noProof="0" dirty="0"/>
          </a:p>
        </p:txBody>
      </p:sp>
      <p:sp>
        <p:nvSpPr>
          <p:cNvPr id="40" name="Text 32"/>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Abbildung 1 (SPM6), TCA SPM · Neues Denken – neues Handeln, S. 9</a:t>
            </a:r>
            <a:endParaRPr lang="de-AT" sz="950" noProof="0" dirty="0"/>
          </a:p>
        </p:txBody>
      </p:sp>
      <p:sp>
        <p:nvSpPr>
          <p:cNvPr id="41" name="Text 33"/>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42" name="Text 34"/>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2.5</a:t>
            </a:r>
            <a:endParaRPr lang="de-AT" sz="1800" noProof="0" dirty="0"/>
          </a:p>
        </p:txBody>
      </p:sp>
      <p:sp>
        <p:nvSpPr>
          <p:cNvPr id="3" name="Shape 1"/>
          <p:cNvSpPr/>
          <p:nvPr/>
        </p:nvSpPr>
        <p:spPr>
          <a:xfrm>
            <a:off x="548640" y="749808"/>
            <a:ext cx="566928" cy="566928"/>
          </a:xfrm>
          <a:prstGeom prst="ellipse">
            <a:avLst/>
          </a:prstGeom>
          <a:solidFill>
            <a:srgbClr val="6B8E3C"/>
          </a:solidFill>
          <a:ln/>
        </p:spPr>
        <p:txBody>
          <a:bodyPr/>
          <a:lstStyle/>
          <a:p>
            <a:endParaRPr lang="de-AT" noProof="0" dirty="0"/>
          </a:p>
        </p:txBody>
      </p:sp>
      <p:pic>
        <p:nvPicPr>
          <p:cNvPr id="4" name="Image 0" descr="/home/claude/work/icons/leaf.png"/>
          <p:cNvPicPr>
            <a:picLocks noChangeAspect="1"/>
          </p:cNvPicPr>
          <p:nvPr/>
        </p:nvPicPr>
        <p:blipFill>
          <a:blip r:embed="rId3"/>
          <a:stretch>
            <a:fillRect/>
          </a:stretch>
        </p:blipFill>
        <p:spPr>
          <a:xfrm>
            <a:off x="708660" y="909828"/>
            <a:ext cx="292608" cy="292608"/>
          </a:xfrm>
          <a:prstGeom prst="rect">
            <a:avLst/>
          </a:prstGeom>
        </p:spPr>
      </p:pic>
      <p:sp>
        <p:nvSpPr>
          <p:cNvPr id="5" name="Text 2"/>
          <p:cNvSpPr/>
          <p:nvPr/>
        </p:nvSpPr>
        <p:spPr>
          <a:xfrm>
            <a:off x="1298448" y="749808"/>
            <a:ext cx="10344607" cy="566928"/>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Strategie 1: Orte erhalten und wiederherstellen</a:t>
            </a:r>
            <a:endParaRPr lang="de-AT" sz="2400" noProof="0" dirty="0"/>
          </a:p>
        </p:txBody>
      </p:sp>
      <p:sp>
        <p:nvSpPr>
          <p:cNvPr id="6" name="Text 3"/>
          <p:cNvSpPr/>
          <p:nvPr/>
        </p:nvSpPr>
        <p:spPr>
          <a:xfrm>
            <a:off x="548640" y="1371600"/>
            <a:ext cx="11094415" cy="365760"/>
          </a:xfrm>
          <a:prstGeom prst="rect">
            <a:avLst/>
          </a:prstGeom>
          <a:noFill/>
          <a:ln/>
        </p:spPr>
        <p:txBody>
          <a:bodyPr wrap="square" lIns="0" tIns="0" rIns="0" bIns="0" rtlCol="0" anchor="ctr"/>
          <a:lstStyle/>
          <a:p>
            <a:r>
              <a:rPr lang="de-AT" sz="1600" b="1" dirty="0">
                <a:solidFill>
                  <a:srgbClr val="6B8E3C"/>
                </a:solidFill>
                <a:latin typeface="Calibri" pitchFamily="34" charset="0"/>
                <a:ea typeface="Calibri" pitchFamily="34" charset="-122"/>
                <a:cs typeface="Calibri" pitchFamily="34" charset="-120"/>
              </a:rPr>
              <a:t>Ökologisch und kulturell wertvolle Landschaften erhalten, ausweiten und neu vernetzen</a:t>
            </a:r>
            <a:endParaRPr lang="de-AT" sz="1600" noProof="0" dirty="0"/>
          </a:p>
        </p:txBody>
      </p:sp>
      <p:sp>
        <p:nvSpPr>
          <p:cNvPr id="7" name="Shape 4"/>
          <p:cNvSpPr/>
          <p:nvPr/>
        </p:nvSpPr>
        <p:spPr>
          <a:xfrm>
            <a:off x="548640" y="1965960"/>
            <a:ext cx="11094415" cy="3337560"/>
          </a:xfrm>
          <a:prstGeom prst="roundRect">
            <a:avLst>
              <a:gd name="adj" fmla="val 1644"/>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8" name="Shape 5"/>
          <p:cNvSpPr/>
          <p:nvPr/>
        </p:nvSpPr>
        <p:spPr>
          <a:xfrm>
            <a:off x="1910029" y="2331720"/>
            <a:ext cx="731520" cy="731520"/>
          </a:xfrm>
          <a:prstGeom prst="ellipse">
            <a:avLst/>
          </a:prstGeom>
          <a:solidFill>
            <a:srgbClr val="6B8E3C"/>
          </a:solidFill>
          <a:ln/>
        </p:spPr>
        <p:txBody>
          <a:bodyPr/>
          <a:lstStyle/>
          <a:p>
            <a:endParaRPr lang="de-AT" noProof="0" dirty="0"/>
          </a:p>
        </p:txBody>
      </p:sp>
      <p:pic>
        <p:nvPicPr>
          <p:cNvPr id="9" name="Image 1" descr="/home/claude/work/icons/map_marked.png"/>
          <p:cNvPicPr>
            <a:picLocks noChangeAspect="1"/>
          </p:cNvPicPr>
          <p:nvPr/>
        </p:nvPicPr>
        <p:blipFill>
          <a:blip r:embed="rId4"/>
          <a:stretch>
            <a:fillRect/>
          </a:stretch>
        </p:blipFill>
        <p:spPr>
          <a:xfrm>
            <a:off x="2083765" y="2505456"/>
            <a:ext cx="384048" cy="384048"/>
          </a:xfrm>
          <a:prstGeom prst="rect">
            <a:avLst/>
          </a:prstGeom>
        </p:spPr>
      </p:pic>
      <p:sp>
        <p:nvSpPr>
          <p:cNvPr id="10" name="Text 6"/>
          <p:cNvSpPr/>
          <p:nvPr/>
        </p:nvSpPr>
        <p:spPr>
          <a:xfrm>
            <a:off x="658368"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Schutzgebiete ausbauen</a:t>
            </a:r>
            <a:endParaRPr lang="de-AT" sz="1500" noProof="0" dirty="0"/>
          </a:p>
        </p:txBody>
      </p:sp>
      <p:sp>
        <p:nvSpPr>
          <p:cNvPr id="11" name="Text 7"/>
          <p:cNvSpPr/>
          <p:nvPr/>
        </p:nvSpPr>
        <p:spPr>
          <a:xfrm>
            <a:off x="713232" y="3831336"/>
            <a:ext cx="3125114" cy="1335024"/>
          </a:xfrm>
          <a:prstGeom prst="rect">
            <a:avLst/>
          </a:prstGeom>
          <a:noFill/>
          <a:ln/>
        </p:spPr>
        <p:txBody>
          <a:bodyPr wrap="square" lIns="0" tIns="0" rIns="0" bIns="0" rtlCol="0" anchor="t"/>
          <a:lstStyle/>
          <a:p>
            <a:pPr algn="ctr">
              <a:lnSpc>
                <a:spcPct val="108000"/>
              </a:lnSpc>
            </a:pPr>
            <a:r>
              <a:rPr lang="de-AT" sz="1400" noProof="0" dirty="0">
                <a:solidFill>
                  <a:srgbClr val="71606A"/>
                </a:solidFill>
                <a:latin typeface="Calibri" pitchFamily="34" charset="0"/>
                <a:ea typeface="Calibri" pitchFamily="34" charset="-122"/>
                <a:cs typeface="Calibri" pitchFamily="34" charset="-120"/>
              </a:rPr>
              <a:t>Ausbau des Netzwerks aus Nationalparks, Biosphären- und Naturparks sowie Natura 2000-Gebieten</a:t>
            </a:r>
            <a:r>
              <a:rPr lang="de-AT" sz="1400" dirty="0">
                <a:solidFill>
                  <a:srgbClr val="71606A"/>
                </a:solidFill>
                <a:latin typeface="Calibri" pitchFamily="34" charset="0"/>
                <a:ea typeface="Calibri" pitchFamily="34" charset="-122"/>
                <a:cs typeface="Calibri" pitchFamily="34" charset="-120"/>
              </a:rPr>
              <a:t>, vernetzt durch grüne und blaue Infrastruktur; 30 % der Landesfläche naturschutzrechtlich schützen – ein Drittel davon streng.</a:t>
            </a:r>
            <a:endParaRPr lang="de-AT" sz="1400" noProof="0" dirty="0"/>
          </a:p>
        </p:txBody>
      </p:sp>
      <p:sp>
        <p:nvSpPr>
          <p:cNvPr id="12" name="Shape 8"/>
          <p:cNvSpPr/>
          <p:nvPr/>
        </p:nvSpPr>
        <p:spPr>
          <a:xfrm>
            <a:off x="5730088" y="2331720"/>
            <a:ext cx="731520" cy="731520"/>
          </a:xfrm>
          <a:prstGeom prst="ellipse">
            <a:avLst/>
          </a:prstGeom>
          <a:solidFill>
            <a:srgbClr val="6B8E3C"/>
          </a:solidFill>
          <a:ln/>
        </p:spPr>
        <p:txBody>
          <a:bodyPr/>
          <a:lstStyle/>
          <a:p>
            <a:endParaRPr lang="de-AT" noProof="0" dirty="0"/>
          </a:p>
        </p:txBody>
      </p:sp>
      <p:pic>
        <p:nvPicPr>
          <p:cNvPr id="13" name="Image 2" descr="/home/claude/work/icons/leaf.png"/>
          <p:cNvPicPr>
            <a:picLocks noChangeAspect="1"/>
          </p:cNvPicPr>
          <p:nvPr/>
        </p:nvPicPr>
        <p:blipFill>
          <a:blip r:embed="rId3"/>
          <a:stretch>
            <a:fillRect/>
          </a:stretch>
        </p:blipFill>
        <p:spPr>
          <a:xfrm>
            <a:off x="5903824" y="2505456"/>
            <a:ext cx="384048" cy="384048"/>
          </a:xfrm>
          <a:prstGeom prst="rect">
            <a:avLst/>
          </a:prstGeom>
        </p:spPr>
      </p:pic>
      <p:sp>
        <p:nvSpPr>
          <p:cNvPr id="14" name="Text 9"/>
          <p:cNvSpPr/>
          <p:nvPr/>
        </p:nvSpPr>
        <p:spPr>
          <a:xfrm>
            <a:off x="4478426"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EU-Wiederherstellungsverordnung umsetzen</a:t>
            </a:r>
            <a:endParaRPr lang="de-AT" sz="1500" noProof="0" dirty="0"/>
          </a:p>
        </p:txBody>
      </p:sp>
      <p:sp>
        <p:nvSpPr>
          <p:cNvPr id="15" name="Text 10"/>
          <p:cNvSpPr/>
          <p:nvPr/>
        </p:nvSpPr>
        <p:spPr>
          <a:xfrm>
            <a:off x="4533290"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Wiederherstellungspläne für sechs Lebensraumtypen – gestaffelt bis 2030, 2040 und 2050, mit Vorrang für Natura-2000-Flächen.</a:t>
            </a:r>
            <a:endParaRPr lang="de-AT" sz="1400" noProof="0" dirty="0"/>
          </a:p>
        </p:txBody>
      </p:sp>
      <p:sp>
        <p:nvSpPr>
          <p:cNvPr id="16" name="Shape 11"/>
          <p:cNvSpPr/>
          <p:nvPr/>
        </p:nvSpPr>
        <p:spPr>
          <a:xfrm>
            <a:off x="9550146" y="2331720"/>
            <a:ext cx="731520" cy="731520"/>
          </a:xfrm>
          <a:prstGeom prst="ellipse">
            <a:avLst/>
          </a:prstGeom>
          <a:solidFill>
            <a:srgbClr val="6B8E3C"/>
          </a:solidFill>
          <a:ln/>
        </p:spPr>
        <p:txBody>
          <a:bodyPr/>
          <a:lstStyle/>
          <a:p>
            <a:endParaRPr lang="de-AT" noProof="0" dirty="0"/>
          </a:p>
        </p:txBody>
      </p:sp>
      <p:pic>
        <p:nvPicPr>
          <p:cNvPr id="17" name="Image 3" descr="/home/claude/work/icons/sitemap.png"/>
          <p:cNvPicPr>
            <a:picLocks noChangeAspect="1"/>
          </p:cNvPicPr>
          <p:nvPr/>
        </p:nvPicPr>
        <p:blipFill>
          <a:blip r:embed="rId5"/>
          <a:stretch>
            <a:fillRect/>
          </a:stretch>
        </p:blipFill>
        <p:spPr>
          <a:xfrm>
            <a:off x="9723882" y="2505456"/>
            <a:ext cx="384048" cy="384048"/>
          </a:xfrm>
          <a:prstGeom prst="rect">
            <a:avLst/>
          </a:prstGeom>
        </p:spPr>
      </p:pic>
      <p:sp>
        <p:nvSpPr>
          <p:cNvPr id="18" name="Text 12"/>
          <p:cNvSpPr/>
          <p:nvPr/>
        </p:nvSpPr>
        <p:spPr>
          <a:xfrm>
            <a:off x="8298485"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Integrierte Raumplanung stärken</a:t>
            </a:r>
            <a:endParaRPr lang="de-AT" sz="1500" noProof="0" dirty="0"/>
          </a:p>
        </p:txBody>
      </p:sp>
      <p:sp>
        <p:nvSpPr>
          <p:cNvPr id="19" name="Text 13"/>
          <p:cNvSpPr/>
          <p:nvPr/>
        </p:nvSpPr>
        <p:spPr>
          <a:xfrm>
            <a:off x="8353349"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Flächenverbrauch auf Netto-Null reduzieren und ökologische sowie biokulturelle Hotspots in die Raumordnung integrieren.</a:t>
            </a:r>
            <a:endParaRPr lang="de-AT" sz="1400" noProof="0" dirty="0"/>
          </a:p>
        </p:txBody>
      </p:sp>
      <p:sp>
        <p:nvSpPr>
          <p:cNvPr id="20" name="Text 14"/>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Maßnahmen 1.1–1.5 · Neues Denken – neues Handeln, S. 12–18</a:t>
            </a:r>
            <a:endParaRPr lang="de-AT" sz="950" noProof="0" dirty="0"/>
          </a:p>
        </p:txBody>
      </p:sp>
      <p:sp>
        <p:nvSpPr>
          <p:cNvPr id="21" name="Text 15"/>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22" name="Text 16"/>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2.6</a:t>
            </a:r>
            <a:endParaRPr lang="de-AT" sz="1800" noProof="0" dirty="0"/>
          </a:p>
        </p:txBody>
      </p:sp>
      <p:sp>
        <p:nvSpPr>
          <p:cNvPr id="3" name="Shape 1"/>
          <p:cNvSpPr/>
          <p:nvPr/>
        </p:nvSpPr>
        <p:spPr>
          <a:xfrm>
            <a:off x="548640" y="749808"/>
            <a:ext cx="566928" cy="566928"/>
          </a:xfrm>
          <a:prstGeom prst="ellipse">
            <a:avLst/>
          </a:prstGeom>
          <a:solidFill>
            <a:srgbClr val="1C7293"/>
          </a:solidFill>
          <a:ln/>
        </p:spPr>
        <p:txBody>
          <a:bodyPr/>
          <a:lstStyle/>
          <a:p>
            <a:endParaRPr lang="de-AT" noProof="0" dirty="0"/>
          </a:p>
        </p:txBody>
      </p:sp>
      <p:pic>
        <p:nvPicPr>
          <p:cNvPr id="4" name="Image 0" descr="/home/claude/work/icons/industry.png"/>
          <p:cNvPicPr>
            <a:picLocks noChangeAspect="1"/>
          </p:cNvPicPr>
          <p:nvPr/>
        </p:nvPicPr>
        <p:blipFill>
          <a:blip r:embed="rId3"/>
          <a:stretch>
            <a:fillRect/>
          </a:stretch>
        </p:blipFill>
        <p:spPr>
          <a:xfrm>
            <a:off x="708660" y="909828"/>
            <a:ext cx="292608" cy="292608"/>
          </a:xfrm>
          <a:prstGeom prst="rect">
            <a:avLst/>
          </a:prstGeom>
        </p:spPr>
      </p:pic>
      <p:sp>
        <p:nvSpPr>
          <p:cNvPr id="5" name="Text 2"/>
          <p:cNvSpPr/>
          <p:nvPr/>
        </p:nvSpPr>
        <p:spPr>
          <a:xfrm>
            <a:off x="1298448" y="749808"/>
            <a:ext cx="10344607" cy="566928"/>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Strategie 2: Wandel in den einflussreichsten Sektoren</a:t>
            </a:r>
            <a:endParaRPr lang="de-AT" sz="2400" noProof="0" dirty="0"/>
          </a:p>
        </p:txBody>
      </p:sp>
      <p:sp>
        <p:nvSpPr>
          <p:cNvPr id="6" name="Text 3"/>
          <p:cNvSpPr/>
          <p:nvPr/>
        </p:nvSpPr>
        <p:spPr>
          <a:xfrm>
            <a:off x="548640" y="1371600"/>
            <a:ext cx="11094415" cy="365760"/>
          </a:xfrm>
          <a:prstGeom prst="rect">
            <a:avLst/>
          </a:prstGeom>
          <a:noFill/>
          <a:ln/>
        </p:spPr>
        <p:txBody>
          <a:bodyPr wrap="square" lIns="0" tIns="0" rIns="0" bIns="0" rtlCol="0" anchor="ctr"/>
          <a:lstStyle/>
          <a:p>
            <a:pPr marL="0" indent="0">
              <a:buNone/>
            </a:pPr>
            <a:r>
              <a:rPr lang="de-AT" sz="1600" b="1" noProof="0" dirty="0">
                <a:solidFill>
                  <a:srgbClr val="1C7293"/>
                </a:solidFill>
                <a:latin typeface="Calibri" pitchFamily="34" charset="0"/>
                <a:ea typeface="Calibri" pitchFamily="34" charset="-122"/>
                <a:cs typeface="Calibri" pitchFamily="34" charset="-120"/>
              </a:rPr>
              <a:t>Globale Finanzierungslücke für Biodiversität: 600–824 Mrd. USD pro Jahr</a:t>
            </a:r>
            <a:endParaRPr lang="de-AT" sz="1600" noProof="0" dirty="0"/>
          </a:p>
        </p:txBody>
      </p:sp>
      <p:sp>
        <p:nvSpPr>
          <p:cNvPr id="7" name="Shape 4"/>
          <p:cNvSpPr/>
          <p:nvPr/>
        </p:nvSpPr>
        <p:spPr>
          <a:xfrm>
            <a:off x="548640" y="1965960"/>
            <a:ext cx="11094415" cy="3337560"/>
          </a:xfrm>
          <a:prstGeom prst="roundRect">
            <a:avLst>
              <a:gd name="adj" fmla="val 1644"/>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8" name="Shape 5"/>
          <p:cNvSpPr/>
          <p:nvPr/>
        </p:nvSpPr>
        <p:spPr>
          <a:xfrm>
            <a:off x="1910029" y="2331720"/>
            <a:ext cx="731520" cy="731520"/>
          </a:xfrm>
          <a:prstGeom prst="ellipse">
            <a:avLst/>
          </a:prstGeom>
          <a:solidFill>
            <a:srgbClr val="1C7293"/>
          </a:solidFill>
          <a:ln/>
        </p:spPr>
        <p:txBody>
          <a:bodyPr/>
          <a:lstStyle/>
          <a:p>
            <a:endParaRPr lang="de-AT" noProof="0" dirty="0"/>
          </a:p>
        </p:txBody>
      </p:sp>
      <p:pic>
        <p:nvPicPr>
          <p:cNvPr id="9" name="Image 1" descr="/home/claude/work/icons/leaf.png"/>
          <p:cNvPicPr>
            <a:picLocks noChangeAspect="1"/>
          </p:cNvPicPr>
          <p:nvPr/>
        </p:nvPicPr>
        <p:blipFill>
          <a:blip r:embed="rId4"/>
          <a:stretch>
            <a:fillRect/>
          </a:stretch>
        </p:blipFill>
        <p:spPr>
          <a:xfrm>
            <a:off x="2083765" y="2505456"/>
            <a:ext cx="384048" cy="384048"/>
          </a:xfrm>
          <a:prstGeom prst="rect">
            <a:avLst/>
          </a:prstGeom>
        </p:spPr>
      </p:pic>
      <p:sp>
        <p:nvSpPr>
          <p:cNvPr id="10" name="Text 6"/>
          <p:cNvSpPr/>
          <p:nvPr/>
        </p:nvSpPr>
        <p:spPr>
          <a:xfrm>
            <a:off x="658368"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Direkte Ausbeutung regulieren</a:t>
            </a:r>
            <a:endParaRPr lang="de-AT" sz="1500" noProof="0" dirty="0"/>
          </a:p>
        </p:txBody>
      </p:sp>
      <p:sp>
        <p:nvSpPr>
          <p:cNvPr id="11" name="Text 7"/>
          <p:cNvSpPr/>
          <p:nvPr/>
        </p:nvSpPr>
        <p:spPr>
          <a:xfrm>
            <a:off x="713232"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Biodiversitätsfreundliche Land- und Forstwirtschaft fördern, Steuern auf naturschädigende Aktivitäten, Flächenversiegelung reduzieren.</a:t>
            </a:r>
            <a:endParaRPr lang="de-AT" sz="1400" noProof="0" dirty="0"/>
          </a:p>
        </p:txBody>
      </p:sp>
      <p:sp>
        <p:nvSpPr>
          <p:cNvPr id="12" name="Shape 8"/>
          <p:cNvSpPr/>
          <p:nvPr/>
        </p:nvSpPr>
        <p:spPr>
          <a:xfrm>
            <a:off x="5730088" y="2331720"/>
            <a:ext cx="731520" cy="731520"/>
          </a:xfrm>
          <a:prstGeom prst="ellipse">
            <a:avLst/>
          </a:prstGeom>
          <a:solidFill>
            <a:srgbClr val="1C7293"/>
          </a:solidFill>
          <a:ln/>
        </p:spPr>
        <p:txBody>
          <a:bodyPr/>
          <a:lstStyle/>
          <a:p>
            <a:endParaRPr lang="de-AT" noProof="0" dirty="0"/>
          </a:p>
        </p:txBody>
      </p:sp>
      <p:pic>
        <p:nvPicPr>
          <p:cNvPr id="13" name="Image 2" descr="/home/claude/work/icons/chart_line.png"/>
          <p:cNvPicPr>
            <a:picLocks noChangeAspect="1"/>
          </p:cNvPicPr>
          <p:nvPr/>
        </p:nvPicPr>
        <p:blipFill>
          <a:blip r:embed="rId5"/>
          <a:stretch>
            <a:fillRect/>
          </a:stretch>
        </p:blipFill>
        <p:spPr>
          <a:xfrm>
            <a:off x="5903824" y="2505456"/>
            <a:ext cx="384048" cy="384048"/>
          </a:xfrm>
          <a:prstGeom prst="rect">
            <a:avLst/>
          </a:prstGeom>
        </p:spPr>
      </p:pic>
      <p:sp>
        <p:nvSpPr>
          <p:cNvPr id="14" name="Text 9"/>
          <p:cNvSpPr/>
          <p:nvPr/>
        </p:nvSpPr>
        <p:spPr>
          <a:xfrm>
            <a:off x="4478426"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Technologie verantwortungsvoll einbetten</a:t>
            </a:r>
            <a:endParaRPr lang="de-AT" sz="1500" noProof="0" dirty="0"/>
          </a:p>
        </p:txBody>
      </p:sp>
      <p:sp>
        <p:nvSpPr>
          <p:cNvPr id="15" name="Text 10"/>
          <p:cNvSpPr/>
          <p:nvPr/>
        </p:nvSpPr>
        <p:spPr>
          <a:xfrm>
            <a:off x="4533290"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Kostenwahrheit und Verursacherprinzip als Leitplanken; umweltschädliche Subventionen konsequent abbauen.</a:t>
            </a:r>
            <a:endParaRPr lang="de-AT" sz="1400" noProof="0" dirty="0"/>
          </a:p>
        </p:txBody>
      </p:sp>
      <p:sp>
        <p:nvSpPr>
          <p:cNvPr id="16" name="Shape 11"/>
          <p:cNvSpPr/>
          <p:nvPr/>
        </p:nvSpPr>
        <p:spPr>
          <a:xfrm>
            <a:off x="9550146" y="2331720"/>
            <a:ext cx="731520" cy="731520"/>
          </a:xfrm>
          <a:prstGeom prst="ellipse">
            <a:avLst/>
          </a:prstGeom>
          <a:solidFill>
            <a:srgbClr val="1C7293"/>
          </a:solidFill>
          <a:ln/>
        </p:spPr>
        <p:txBody>
          <a:bodyPr/>
          <a:lstStyle/>
          <a:p>
            <a:endParaRPr lang="de-AT" noProof="0" dirty="0"/>
          </a:p>
        </p:txBody>
      </p:sp>
      <p:pic>
        <p:nvPicPr>
          <p:cNvPr id="17" name="Image 3" descr="/home/claude/work/icons/coins.png"/>
          <p:cNvPicPr>
            <a:picLocks noChangeAspect="1"/>
          </p:cNvPicPr>
          <p:nvPr/>
        </p:nvPicPr>
        <p:blipFill>
          <a:blip r:embed="rId6"/>
          <a:stretch>
            <a:fillRect/>
          </a:stretch>
        </p:blipFill>
        <p:spPr>
          <a:xfrm>
            <a:off x="9723882" y="2505456"/>
            <a:ext cx="384048" cy="384048"/>
          </a:xfrm>
          <a:prstGeom prst="rect">
            <a:avLst/>
          </a:prstGeom>
        </p:spPr>
      </p:pic>
      <p:sp>
        <p:nvSpPr>
          <p:cNvPr id="18" name="Text 12"/>
          <p:cNvSpPr/>
          <p:nvPr/>
        </p:nvSpPr>
        <p:spPr>
          <a:xfrm>
            <a:off x="8298485"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Globale Nachhaltigkeit finanzieren</a:t>
            </a:r>
            <a:endParaRPr lang="de-AT" sz="1500" noProof="0" dirty="0"/>
          </a:p>
        </p:txBody>
      </p:sp>
      <p:sp>
        <p:nvSpPr>
          <p:cNvPr id="19" name="Text 13"/>
          <p:cNvSpPr/>
          <p:nvPr/>
        </p:nvSpPr>
        <p:spPr>
          <a:xfrm>
            <a:off x="8353349"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Finanzierungslücken erfassen, neue Instrumente entwickeln und bestehende Finanzströme naturpositiv ausrichten.</a:t>
            </a:r>
            <a:endParaRPr lang="de-AT" sz="1400" noProof="0" dirty="0"/>
          </a:p>
        </p:txBody>
      </p:sp>
      <p:sp>
        <p:nvSpPr>
          <p:cNvPr id="20" name="Text 14"/>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Maßnahmen 2.1–2.3 · Neues Denken – neues Handeln, S. 21–23</a:t>
            </a:r>
            <a:endParaRPr lang="de-AT" sz="950" noProof="0" dirty="0"/>
          </a:p>
        </p:txBody>
      </p:sp>
      <p:sp>
        <p:nvSpPr>
          <p:cNvPr id="21" name="Text 15"/>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22" name="Text 16"/>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2.7</a:t>
            </a:r>
            <a:endParaRPr lang="de-AT" sz="1800" noProof="0" dirty="0"/>
          </a:p>
        </p:txBody>
      </p:sp>
      <p:sp>
        <p:nvSpPr>
          <p:cNvPr id="3" name="Shape 1"/>
          <p:cNvSpPr/>
          <p:nvPr/>
        </p:nvSpPr>
        <p:spPr>
          <a:xfrm>
            <a:off x="548640" y="749808"/>
            <a:ext cx="566928" cy="566928"/>
          </a:xfrm>
          <a:prstGeom prst="ellipse">
            <a:avLst/>
          </a:prstGeom>
          <a:solidFill>
            <a:srgbClr val="BE7A2A"/>
          </a:solidFill>
          <a:ln/>
        </p:spPr>
        <p:txBody>
          <a:bodyPr/>
          <a:lstStyle/>
          <a:p>
            <a:endParaRPr lang="de-AT" noProof="0" dirty="0"/>
          </a:p>
        </p:txBody>
      </p:sp>
      <p:pic>
        <p:nvPicPr>
          <p:cNvPr id="4" name="Image 0" descr="/home/claude/work/icons/coins.png"/>
          <p:cNvPicPr>
            <a:picLocks noChangeAspect="1"/>
          </p:cNvPicPr>
          <p:nvPr/>
        </p:nvPicPr>
        <p:blipFill>
          <a:blip r:embed="rId3"/>
          <a:stretch>
            <a:fillRect/>
          </a:stretch>
        </p:blipFill>
        <p:spPr>
          <a:xfrm>
            <a:off x="708660" y="909828"/>
            <a:ext cx="292608" cy="292608"/>
          </a:xfrm>
          <a:prstGeom prst="rect">
            <a:avLst/>
          </a:prstGeom>
        </p:spPr>
      </p:pic>
      <p:sp>
        <p:nvSpPr>
          <p:cNvPr id="5" name="Text 2"/>
          <p:cNvSpPr/>
          <p:nvPr/>
        </p:nvSpPr>
        <p:spPr>
          <a:xfrm>
            <a:off x="1298448" y="749808"/>
            <a:ext cx="10344607" cy="566928"/>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Strategie 3: Wirtschaftssysteme für Natur und Gerechtigkeit</a:t>
            </a:r>
            <a:endParaRPr lang="de-AT" sz="2400" noProof="0" dirty="0"/>
          </a:p>
        </p:txBody>
      </p:sp>
      <p:sp>
        <p:nvSpPr>
          <p:cNvPr id="6" name="Text 3"/>
          <p:cNvSpPr/>
          <p:nvPr/>
        </p:nvSpPr>
        <p:spPr>
          <a:xfrm>
            <a:off x="548640" y="1371600"/>
            <a:ext cx="11094415" cy="365760"/>
          </a:xfrm>
          <a:prstGeom prst="rect">
            <a:avLst/>
          </a:prstGeom>
          <a:noFill/>
          <a:ln/>
        </p:spPr>
        <p:txBody>
          <a:bodyPr wrap="square" lIns="0" tIns="0" rIns="0" bIns="0" rtlCol="0" anchor="ctr"/>
          <a:lstStyle/>
          <a:p>
            <a:pPr marL="0" indent="0">
              <a:buNone/>
            </a:pPr>
            <a:r>
              <a:rPr lang="de-AT" sz="1600" b="1" noProof="0" dirty="0">
                <a:solidFill>
                  <a:srgbClr val="BE7A2A"/>
                </a:solidFill>
                <a:latin typeface="Calibri" pitchFamily="34" charset="0"/>
                <a:ea typeface="Calibri" pitchFamily="34" charset="-122"/>
                <a:cs typeface="Calibri" pitchFamily="34" charset="-120"/>
              </a:rPr>
              <a:t>Naturkapital und Biodiversitätswerte in ökonomische Entscheidungen integrieren</a:t>
            </a:r>
            <a:endParaRPr lang="de-AT" sz="1600" noProof="0" dirty="0"/>
          </a:p>
        </p:txBody>
      </p:sp>
      <p:sp>
        <p:nvSpPr>
          <p:cNvPr id="7" name="Shape 4"/>
          <p:cNvSpPr/>
          <p:nvPr/>
        </p:nvSpPr>
        <p:spPr>
          <a:xfrm>
            <a:off x="548640" y="1965960"/>
            <a:ext cx="11094415" cy="2880360"/>
          </a:xfrm>
          <a:prstGeom prst="roundRect">
            <a:avLst>
              <a:gd name="adj" fmla="val 1905"/>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8" name="Shape 5"/>
          <p:cNvSpPr/>
          <p:nvPr/>
        </p:nvSpPr>
        <p:spPr>
          <a:xfrm>
            <a:off x="1910029" y="2331720"/>
            <a:ext cx="731520" cy="731520"/>
          </a:xfrm>
          <a:prstGeom prst="ellipse">
            <a:avLst/>
          </a:prstGeom>
          <a:solidFill>
            <a:srgbClr val="BE7A2A"/>
          </a:solidFill>
          <a:ln/>
        </p:spPr>
        <p:txBody>
          <a:bodyPr/>
          <a:lstStyle/>
          <a:p>
            <a:endParaRPr lang="de-AT" noProof="0" dirty="0"/>
          </a:p>
        </p:txBody>
      </p:sp>
      <p:pic>
        <p:nvPicPr>
          <p:cNvPr id="9" name="Image 1" descr="/home/claude/work/icons/coins.png"/>
          <p:cNvPicPr>
            <a:picLocks noChangeAspect="1"/>
          </p:cNvPicPr>
          <p:nvPr/>
        </p:nvPicPr>
        <p:blipFill>
          <a:blip r:embed="rId3"/>
          <a:stretch>
            <a:fillRect/>
          </a:stretch>
        </p:blipFill>
        <p:spPr>
          <a:xfrm>
            <a:off x="2083765" y="2505456"/>
            <a:ext cx="384048" cy="384048"/>
          </a:xfrm>
          <a:prstGeom prst="rect">
            <a:avLst/>
          </a:prstGeom>
        </p:spPr>
      </p:pic>
      <p:sp>
        <p:nvSpPr>
          <p:cNvPr id="10" name="Text 6"/>
          <p:cNvSpPr/>
          <p:nvPr/>
        </p:nvSpPr>
        <p:spPr>
          <a:xfrm>
            <a:off x="658368"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Innovative wirtschaftliche Instrumente</a:t>
            </a:r>
            <a:endParaRPr lang="de-AT" sz="1500" noProof="0" dirty="0"/>
          </a:p>
        </p:txBody>
      </p:sp>
      <p:sp>
        <p:nvSpPr>
          <p:cNvPr id="11" name="Text 7"/>
          <p:cNvSpPr/>
          <p:nvPr/>
        </p:nvSpPr>
        <p:spPr>
          <a:xfrm>
            <a:off x="713232" y="3831336"/>
            <a:ext cx="3125114" cy="8778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Biodiversitätszertifikate und Finanztransaktionssteuer – mit strenger, unabhängiger Kontrolle gegen Greenwashing.</a:t>
            </a:r>
            <a:endParaRPr lang="de-AT" sz="1400" noProof="0" dirty="0"/>
          </a:p>
        </p:txBody>
      </p:sp>
      <p:sp>
        <p:nvSpPr>
          <p:cNvPr id="12" name="Shape 8"/>
          <p:cNvSpPr/>
          <p:nvPr/>
        </p:nvSpPr>
        <p:spPr>
          <a:xfrm>
            <a:off x="5730088" y="2331720"/>
            <a:ext cx="731520" cy="731520"/>
          </a:xfrm>
          <a:prstGeom prst="ellipse">
            <a:avLst/>
          </a:prstGeom>
          <a:solidFill>
            <a:srgbClr val="BE7A2A"/>
          </a:solidFill>
          <a:ln/>
        </p:spPr>
        <p:txBody>
          <a:bodyPr/>
          <a:lstStyle/>
          <a:p>
            <a:endParaRPr lang="de-AT" noProof="0" dirty="0"/>
          </a:p>
        </p:txBody>
      </p:sp>
      <p:pic>
        <p:nvPicPr>
          <p:cNvPr id="13" name="Image 2" descr="/home/claude/work/icons/hand_heart.png"/>
          <p:cNvPicPr>
            <a:picLocks noChangeAspect="1"/>
          </p:cNvPicPr>
          <p:nvPr/>
        </p:nvPicPr>
        <p:blipFill>
          <a:blip r:embed="rId4"/>
          <a:stretch>
            <a:fillRect/>
          </a:stretch>
        </p:blipFill>
        <p:spPr>
          <a:xfrm>
            <a:off x="5903824" y="2505456"/>
            <a:ext cx="384048" cy="384048"/>
          </a:xfrm>
          <a:prstGeom prst="rect">
            <a:avLst/>
          </a:prstGeom>
        </p:spPr>
      </p:pic>
      <p:sp>
        <p:nvSpPr>
          <p:cNvPr id="14" name="Text 9"/>
          <p:cNvSpPr/>
          <p:nvPr/>
        </p:nvSpPr>
        <p:spPr>
          <a:xfrm>
            <a:off x="4478426"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Gerechte Übergänge unterstützen</a:t>
            </a:r>
            <a:endParaRPr lang="de-AT" sz="1500" noProof="0" dirty="0"/>
          </a:p>
        </p:txBody>
      </p:sp>
      <p:sp>
        <p:nvSpPr>
          <p:cNvPr id="15" name="Text 10"/>
          <p:cNvSpPr/>
          <p:nvPr/>
        </p:nvSpPr>
        <p:spPr>
          <a:xfrm>
            <a:off x="4533290" y="3831336"/>
            <a:ext cx="3125114" cy="8778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Wohlfahrtsökonomien stärken statt reinem Wachstumsfokus; Umweltsteuern zweckgebunden einsetzen.</a:t>
            </a:r>
            <a:endParaRPr lang="de-AT" sz="1400" noProof="0" dirty="0"/>
          </a:p>
        </p:txBody>
      </p:sp>
      <p:sp>
        <p:nvSpPr>
          <p:cNvPr id="16" name="Shape 11"/>
          <p:cNvSpPr/>
          <p:nvPr/>
        </p:nvSpPr>
        <p:spPr>
          <a:xfrm>
            <a:off x="9550146" y="2331720"/>
            <a:ext cx="731520" cy="731520"/>
          </a:xfrm>
          <a:prstGeom prst="ellipse">
            <a:avLst/>
          </a:prstGeom>
          <a:solidFill>
            <a:srgbClr val="BE7A2A"/>
          </a:solidFill>
          <a:ln/>
        </p:spPr>
        <p:txBody>
          <a:bodyPr/>
          <a:lstStyle/>
          <a:p>
            <a:endParaRPr lang="de-AT" noProof="0" dirty="0"/>
          </a:p>
        </p:txBody>
      </p:sp>
      <p:pic>
        <p:nvPicPr>
          <p:cNvPr id="17" name="Image 3" descr="/home/claude/work/icons/chart_line.png"/>
          <p:cNvPicPr>
            <a:picLocks noChangeAspect="1"/>
          </p:cNvPicPr>
          <p:nvPr/>
        </p:nvPicPr>
        <p:blipFill>
          <a:blip r:embed="rId5"/>
          <a:stretch>
            <a:fillRect/>
          </a:stretch>
        </p:blipFill>
        <p:spPr>
          <a:xfrm>
            <a:off x="9723882" y="2505456"/>
            <a:ext cx="384048" cy="384048"/>
          </a:xfrm>
          <a:prstGeom prst="rect">
            <a:avLst/>
          </a:prstGeom>
        </p:spPr>
      </p:pic>
      <p:sp>
        <p:nvSpPr>
          <p:cNvPr id="18" name="Text 12"/>
          <p:cNvSpPr/>
          <p:nvPr/>
        </p:nvSpPr>
        <p:spPr>
          <a:xfrm>
            <a:off x="8298485" y="3264408"/>
            <a:ext cx="3234842" cy="566928"/>
          </a:xfrm>
          <a:prstGeom prst="rect">
            <a:avLst/>
          </a:prstGeom>
          <a:noFill/>
          <a:ln/>
        </p:spPr>
        <p:txBody>
          <a:bodyPr wrap="square" lIns="0" tIns="0" rIns="0" bIns="0" rtlCol="0" anchor="t"/>
          <a:lstStyle/>
          <a:p>
            <a:pPr marL="0" indent="0" algn="ctr">
              <a:buNone/>
            </a:pPr>
            <a:r>
              <a:rPr lang="de-AT" sz="1500" b="1" noProof="0" dirty="0" err="1">
                <a:solidFill>
                  <a:srgbClr val="2E1B26"/>
                </a:solidFill>
                <a:latin typeface="Calibri" pitchFamily="34" charset="0"/>
                <a:ea typeface="Calibri" pitchFamily="34" charset="-122"/>
                <a:cs typeface="Calibri" pitchFamily="34" charset="-120"/>
              </a:rPr>
              <a:t>Beyond</a:t>
            </a:r>
            <a:r>
              <a:rPr lang="de-AT" sz="1500" b="1" noProof="0" dirty="0">
                <a:solidFill>
                  <a:srgbClr val="2E1B26"/>
                </a:solidFill>
                <a:latin typeface="Calibri" pitchFamily="34" charset="0"/>
                <a:ea typeface="Calibri" pitchFamily="34" charset="-122"/>
                <a:cs typeface="Calibri" pitchFamily="34" charset="-120"/>
              </a:rPr>
              <a:t>-GDP-Kennzahlen einführen</a:t>
            </a:r>
            <a:endParaRPr lang="de-AT" sz="1500" noProof="0" dirty="0"/>
          </a:p>
        </p:txBody>
      </p:sp>
      <p:sp>
        <p:nvSpPr>
          <p:cNvPr id="19" name="Text 13"/>
          <p:cNvSpPr/>
          <p:nvPr/>
        </p:nvSpPr>
        <p:spPr>
          <a:xfrm>
            <a:off x="8353349" y="3831336"/>
            <a:ext cx="3125114" cy="8778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Neue Erfolgsindikatoren wie Inclusive Wealth ergänzen das Bruttoinlandsprodukt.</a:t>
            </a:r>
            <a:endParaRPr lang="de-AT" sz="1400" noProof="0" dirty="0"/>
          </a:p>
        </p:txBody>
      </p:sp>
      <p:sp>
        <p:nvSpPr>
          <p:cNvPr id="20" name="Shape 14"/>
          <p:cNvSpPr/>
          <p:nvPr/>
        </p:nvSpPr>
        <p:spPr>
          <a:xfrm>
            <a:off x="548640" y="4956048"/>
            <a:ext cx="11094415" cy="384048"/>
          </a:xfrm>
          <a:prstGeom prst="roundRect">
            <a:avLst>
              <a:gd name="adj" fmla="val 9524"/>
            </a:avLst>
          </a:prstGeom>
          <a:solidFill>
            <a:srgbClr val="BE7A2A"/>
          </a:solidFill>
          <a:ln/>
        </p:spPr>
        <p:txBody>
          <a:bodyPr/>
          <a:lstStyle/>
          <a:p>
            <a:endParaRPr lang="de-AT" noProof="0" dirty="0"/>
          </a:p>
        </p:txBody>
      </p:sp>
      <p:sp>
        <p:nvSpPr>
          <p:cNvPr id="21" name="Text 15"/>
          <p:cNvSpPr/>
          <p:nvPr/>
        </p:nvSpPr>
        <p:spPr>
          <a:xfrm>
            <a:off x="777240" y="4956048"/>
            <a:ext cx="10637215" cy="384048"/>
          </a:xfrm>
          <a:prstGeom prst="rect">
            <a:avLst/>
          </a:prstGeom>
          <a:noFill/>
          <a:ln/>
        </p:spPr>
        <p:txBody>
          <a:bodyPr wrap="square" lIns="0" tIns="0" rIns="0" bIns="0" rtlCol="0" anchor="ctr"/>
          <a:lstStyle/>
          <a:p>
            <a:pPr marL="0" indent="0">
              <a:buNone/>
            </a:pPr>
            <a:r>
              <a:rPr lang="de-AT" sz="1250" b="1" i="1" noProof="0" dirty="0">
                <a:solidFill>
                  <a:srgbClr val="FFFFFF"/>
                </a:solidFill>
                <a:latin typeface="Calibri" pitchFamily="34" charset="0"/>
                <a:ea typeface="Calibri" pitchFamily="34" charset="-122"/>
                <a:cs typeface="Calibri" pitchFamily="34" charset="-120"/>
              </a:rPr>
              <a:t>→  Brücke zu Modul 3: Business &amp; </a:t>
            </a:r>
            <a:r>
              <a:rPr lang="de-AT" sz="1250" b="1" i="1" noProof="0" dirty="0" err="1">
                <a:solidFill>
                  <a:srgbClr val="FFFFFF"/>
                </a:solidFill>
                <a:latin typeface="Calibri" pitchFamily="34" charset="0"/>
                <a:ea typeface="Calibri" pitchFamily="34" charset="-122"/>
                <a:cs typeface="Calibri" pitchFamily="34" charset="-120"/>
              </a:rPr>
              <a:t>Biodiversity</a:t>
            </a:r>
            <a:r>
              <a:rPr lang="de-AT" sz="1250" b="1" i="1" noProof="0" dirty="0">
                <a:solidFill>
                  <a:srgbClr val="FFFFFF"/>
                </a:solidFill>
                <a:latin typeface="Calibri" pitchFamily="34" charset="0"/>
                <a:ea typeface="Calibri" pitchFamily="34" charset="-122"/>
                <a:cs typeface="Calibri" pitchFamily="34" charset="-120"/>
              </a:rPr>
              <a:t> vertieft diese Strategie speziell für österreichische Unternehmen.</a:t>
            </a:r>
            <a:endParaRPr lang="de-AT" sz="1250" noProof="0" dirty="0"/>
          </a:p>
        </p:txBody>
      </p:sp>
      <p:sp>
        <p:nvSpPr>
          <p:cNvPr id="22" name="Text 16"/>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Maßnahmen 3.1–3.4 · Neues Denken – neues Handeln, S. 25–29</a:t>
            </a:r>
            <a:endParaRPr lang="de-AT" sz="950" noProof="0" dirty="0"/>
          </a:p>
        </p:txBody>
      </p:sp>
      <p:sp>
        <p:nvSpPr>
          <p:cNvPr id="23" name="Text 17"/>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24" name="Text 18"/>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en-US" sz="1800" b="1" dirty="0">
                <a:solidFill>
                  <a:srgbClr val="C9973E"/>
                </a:solidFill>
                <a:latin typeface="Cambria" pitchFamily="34" charset="0"/>
                <a:ea typeface="Cambria" pitchFamily="34" charset="-122"/>
                <a:cs typeface="Cambria" pitchFamily="34" charset="-120"/>
              </a:rPr>
              <a:t>2.8</a:t>
            </a:r>
            <a:endParaRPr lang="en-US" sz="1800" dirty="0"/>
          </a:p>
        </p:txBody>
      </p:sp>
      <p:sp>
        <p:nvSpPr>
          <p:cNvPr id="3" name="Shape 1"/>
          <p:cNvSpPr/>
          <p:nvPr/>
        </p:nvSpPr>
        <p:spPr>
          <a:xfrm>
            <a:off x="548640" y="749808"/>
            <a:ext cx="566928" cy="566928"/>
          </a:xfrm>
          <a:prstGeom prst="ellipse">
            <a:avLst/>
          </a:prstGeom>
          <a:solidFill>
            <a:srgbClr val="3F5B7A"/>
          </a:solidFill>
          <a:ln/>
        </p:spPr>
        <p:txBody>
          <a:bodyPr/>
          <a:lstStyle/>
          <a:p>
            <a:endParaRPr lang="de-AT"/>
          </a:p>
        </p:txBody>
      </p:sp>
      <p:pic>
        <p:nvPicPr>
          <p:cNvPr id="4" name="Image 0" descr="/home/claude/work/icons/landmark.png"/>
          <p:cNvPicPr>
            <a:picLocks noChangeAspect="1"/>
          </p:cNvPicPr>
          <p:nvPr/>
        </p:nvPicPr>
        <p:blipFill>
          <a:blip r:embed="rId3"/>
          <a:stretch>
            <a:fillRect/>
          </a:stretch>
        </p:blipFill>
        <p:spPr>
          <a:xfrm>
            <a:off x="708660" y="909828"/>
            <a:ext cx="292608" cy="292608"/>
          </a:xfrm>
          <a:prstGeom prst="rect">
            <a:avLst/>
          </a:prstGeom>
        </p:spPr>
      </p:pic>
      <p:sp>
        <p:nvSpPr>
          <p:cNvPr id="5" name="Text 2"/>
          <p:cNvSpPr/>
          <p:nvPr/>
        </p:nvSpPr>
        <p:spPr>
          <a:xfrm>
            <a:off x="1298448" y="749808"/>
            <a:ext cx="10344607" cy="566928"/>
          </a:xfrm>
          <a:prstGeom prst="rect">
            <a:avLst/>
          </a:prstGeom>
          <a:noFill/>
          <a:ln/>
        </p:spPr>
        <p:txBody>
          <a:bodyPr wrap="square" lIns="0" tIns="0" rIns="0" bIns="0" rtlCol="0" anchor="ctr"/>
          <a:lstStyle/>
          <a:p>
            <a:pPr marL="0" indent="0">
              <a:buNone/>
            </a:pPr>
            <a:r>
              <a:rPr lang="en-US" sz="2400" b="1" dirty="0">
                <a:solidFill>
                  <a:srgbClr val="6D2E46"/>
                </a:solidFill>
                <a:latin typeface="Cambria" pitchFamily="34" charset="0"/>
                <a:ea typeface="Cambria" pitchFamily="34" charset="-122"/>
                <a:cs typeface="Cambria" pitchFamily="34" charset="-120"/>
              </a:rPr>
              <a:t>Strategie 4: Governance transformativ gestalten</a:t>
            </a:r>
            <a:endParaRPr lang="en-US" sz="2400" dirty="0"/>
          </a:p>
        </p:txBody>
      </p:sp>
      <p:sp>
        <p:nvSpPr>
          <p:cNvPr id="6" name="Text 3"/>
          <p:cNvSpPr/>
          <p:nvPr/>
        </p:nvSpPr>
        <p:spPr>
          <a:xfrm>
            <a:off x="548640" y="1371600"/>
            <a:ext cx="11094415" cy="365760"/>
          </a:xfrm>
          <a:prstGeom prst="rect">
            <a:avLst/>
          </a:prstGeom>
          <a:noFill/>
          <a:ln/>
        </p:spPr>
        <p:txBody>
          <a:bodyPr wrap="square" lIns="0" tIns="0" rIns="0" bIns="0" rtlCol="0" anchor="ctr"/>
          <a:lstStyle/>
          <a:p>
            <a:pPr marL="0" indent="0">
              <a:buNone/>
            </a:pPr>
            <a:r>
              <a:rPr lang="en-US" sz="1500" b="1" dirty="0">
                <a:solidFill>
                  <a:srgbClr val="3F5B7A"/>
                </a:solidFill>
                <a:latin typeface="Calibri" pitchFamily="34" charset="0"/>
                <a:ea typeface="Calibri" pitchFamily="34" charset="-122"/>
                <a:cs typeface="Calibri" pitchFamily="34" charset="-120"/>
              </a:rPr>
              <a:t>Integrativ · inklusiv · adaptiv</a:t>
            </a:r>
            <a:endParaRPr lang="en-US" sz="1500" dirty="0"/>
          </a:p>
        </p:txBody>
      </p:sp>
      <p:sp>
        <p:nvSpPr>
          <p:cNvPr id="7" name="Shape 4"/>
          <p:cNvSpPr/>
          <p:nvPr/>
        </p:nvSpPr>
        <p:spPr>
          <a:xfrm>
            <a:off x="548640" y="1965960"/>
            <a:ext cx="11094415" cy="2880360"/>
          </a:xfrm>
          <a:prstGeom prst="roundRect">
            <a:avLst>
              <a:gd name="adj" fmla="val 1905"/>
            </a:avLst>
          </a:prstGeom>
          <a:solidFill>
            <a:srgbClr val="F7F6F2"/>
          </a:solidFill>
          <a:ln/>
          <a:effectLst>
            <a:outerShdw blurRad="76200" dist="25400" dir="5400000" algn="bl" rotWithShape="0">
              <a:srgbClr val="2E1526">
                <a:alpha val="16000"/>
              </a:srgbClr>
            </a:outerShdw>
          </a:effectLst>
        </p:spPr>
        <p:txBody>
          <a:bodyPr/>
          <a:lstStyle/>
          <a:p>
            <a:endParaRPr lang="de-AT"/>
          </a:p>
        </p:txBody>
      </p:sp>
      <p:sp>
        <p:nvSpPr>
          <p:cNvPr id="8" name="Shape 5"/>
          <p:cNvSpPr/>
          <p:nvPr/>
        </p:nvSpPr>
        <p:spPr>
          <a:xfrm>
            <a:off x="1910029" y="2331720"/>
            <a:ext cx="731520" cy="731520"/>
          </a:xfrm>
          <a:prstGeom prst="ellipse">
            <a:avLst/>
          </a:prstGeom>
          <a:solidFill>
            <a:srgbClr val="3F5B7A"/>
          </a:solidFill>
          <a:ln/>
        </p:spPr>
        <p:txBody>
          <a:bodyPr/>
          <a:lstStyle/>
          <a:p>
            <a:endParaRPr lang="de-AT"/>
          </a:p>
        </p:txBody>
      </p:sp>
      <p:pic>
        <p:nvPicPr>
          <p:cNvPr id="9" name="Image 1" descr="/home/claude/work/icons/landmark.png"/>
          <p:cNvPicPr>
            <a:picLocks noChangeAspect="1"/>
          </p:cNvPicPr>
          <p:nvPr/>
        </p:nvPicPr>
        <p:blipFill>
          <a:blip r:embed="rId3"/>
          <a:stretch>
            <a:fillRect/>
          </a:stretch>
        </p:blipFill>
        <p:spPr>
          <a:xfrm>
            <a:off x="2083765" y="2505456"/>
            <a:ext cx="384048" cy="384048"/>
          </a:xfrm>
          <a:prstGeom prst="rect">
            <a:avLst/>
          </a:prstGeom>
        </p:spPr>
      </p:pic>
      <p:sp>
        <p:nvSpPr>
          <p:cNvPr id="10" name="Text 6"/>
          <p:cNvSpPr/>
          <p:nvPr/>
        </p:nvSpPr>
        <p:spPr>
          <a:xfrm>
            <a:off x="658368" y="3264408"/>
            <a:ext cx="3234842" cy="566928"/>
          </a:xfrm>
          <a:prstGeom prst="rect">
            <a:avLst/>
          </a:prstGeom>
          <a:noFill/>
          <a:ln/>
        </p:spPr>
        <p:txBody>
          <a:bodyPr wrap="square" lIns="0" tIns="0" rIns="0" bIns="0" rtlCol="0" anchor="t"/>
          <a:lstStyle/>
          <a:p>
            <a:pPr marL="0" indent="0" algn="ctr">
              <a:buNone/>
            </a:pPr>
            <a:r>
              <a:rPr lang="en-US" sz="1500" b="1" dirty="0">
                <a:solidFill>
                  <a:srgbClr val="2E1B26"/>
                </a:solidFill>
                <a:latin typeface="Calibri" pitchFamily="34" charset="0"/>
                <a:ea typeface="Calibri" pitchFamily="34" charset="-122"/>
                <a:cs typeface="Calibri" pitchFamily="34" charset="-120"/>
              </a:rPr>
              <a:t>Integrative Governance</a:t>
            </a:r>
            <a:endParaRPr lang="en-US" sz="1500" dirty="0"/>
          </a:p>
        </p:txBody>
      </p:sp>
      <p:sp>
        <p:nvSpPr>
          <p:cNvPr id="11" name="Text 7"/>
          <p:cNvSpPr/>
          <p:nvPr/>
        </p:nvSpPr>
        <p:spPr>
          <a:xfrm>
            <a:off x="713232" y="3831336"/>
            <a:ext cx="3125114" cy="877824"/>
          </a:xfrm>
          <a:prstGeom prst="rect">
            <a:avLst/>
          </a:prstGeom>
          <a:noFill/>
          <a:ln/>
        </p:spPr>
        <p:txBody>
          <a:bodyPr wrap="square" lIns="0" tIns="0" rIns="0" bIns="0" rtlCol="0" anchor="t"/>
          <a:lstStyle/>
          <a:p>
            <a:pPr marL="0" indent="0" algn="ctr">
              <a:lnSpc>
                <a:spcPct val="108000"/>
              </a:lnSpc>
              <a:buNone/>
            </a:pPr>
            <a:r>
              <a:rPr lang="en-US" sz="1400" dirty="0">
                <a:solidFill>
                  <a:srgbClr val="71606A"/>
                </a:solidFill>
                <a:latin typeface="Calibri" pitchFamily="34" charset="0"/>
                <a:ea typeface="Calibri" pitchFamily="34" charset="-122"/>
                <a:cs typeface="Calibri" pitchFamily="34" charset="-120"/>
              </a:rPr>
              <a:t>Sektorenübergreifende Biodiversitätspolitik, z. B. ein Bundesrahmennaturschutzgesetz.</a:t>
            </a:r>
            <a:endParaRPr lang="en-US" sz="1400" dirty="0"/>
          </a:p>
        </p:txBody>
      </p:sp>
      <p:sp>
        <p:nvSpPr>
          <p:cNvPr id="12" name="Shape 8"/>
          <p:cNvSpPr/>
          <p:nvPr/>
        </p:nvSpPr>
        <p:spPr>
          <a:xfrm>
            <a:off x="5730088" y="2331720"/>
            <a:ext cx="731520" cy="731520"/>
          </a:xfrm>
          <a:prstGeom prst="ellipse">
            <a:avLst/>
          </a:prstGeom>
          <a:solidFill>
            <a:srgbClr val="3F5B7A"/>
          </a:solidFill>
          <a:ln/>
        </p:spPr>
        <p:txBody>
          <a:bodyPr/>
          <a:lstStyle/>
          <a:p>
            <a:endParaRPr lang="de-AT"/>
          </a:p>
        </p:txBody>
      </p:sp>
      <p:pic>
        <p:nvPicPr>
          <p:cNvPr id="13" name="Image 2" descr="/home/claude/work/icons/users.png"/>
          <p:cNvPicPr>
            <a:picLocks noChangeAspect="1"/>
          </p:cNvPicPr>
          <p:nvPr/>
        </p:nvPicPr>
        <p:blipFill>
          <a:blip r:embed="rId4"/>
          <a:stretch>
            <a:fillRect/>
          </a:stretch>
        </p:blipFill>
        <p:spPr>
          <a:xfrm>
            <a:off x="5903824" y="2505456"/>
            <a:ext cx="384048" cy="384048"/>
          </a:xfrm>
          <a:prstGeom prst="rect">
            <a:avLst/>
          </a:prstGeom>
        </p:spPr>
      </p:pic>
      <p:sp>
        <p:nvSpPr>
          <p:cNvPr id="14" name="Text 9"/>
          <p:cNvSpPr/>
          <p:nvPr/>
        </p:nvSpPr>
        <p:spPr>
          <a:xfrm>
            <a:off x="4478426" y="3264408"/>
            <a:ext cx="3234842" cy="566928"/>
          </a:xfrm>
          <a:prstGeom prst="rect">
            <a:avLst/>
          </a:prstGeom>
          <a:noFill/>
          <a:ln/>
        </p:spPr>
        <p:txBody>
          <a:bodyPr wrap="square" lIns="0" tIns="0" rIns="0" bIns="0" rtlCol="0" anchor="t"/>
          <a:lstStyle/>
          <a:p>
            <a:pPr marL="0" indent="0" algn="ctr">
              <a:buNone/>
            </a:pPr>
            <a:r>
              <a:rPr lang="en-US" sz="1500" b="1" dirty="0">
                <a:solidFill>
                  <a:srgbClr val="2E1B26"/>
                </a:solidFill>
                <a:latin typeface="Calibri" pitchFamily="34" charset="0"/>
                <a:ea typeface="Calibri" pitchFamily="34" charset="-122"/>
                <a:cs typeface="Calibri" pitchFamily="34" charset="-120"/>
              </a:rPr>
              <a:t>Inklusive Governance</a:t>
            </a:r>
            <a:endParaRPr lang="en-US" sz="1500" dirty="0"/>
          </a:p>
        </p:txBody>
      </p:sp>
      <p:sp>
        <p:nvSpPr>
          <p:cNvPr id="15" name="Text 10"/>
          <p:cNvSpPr/>
          <p:nvPr/>
        </p:nvSpPr>
        <p:spPr>
          <a:xfrm>
            <a:off x="4533290" y="3831336"/>
            <a:ext cx="3125114" cy="877824"/>
          </a:xfrm>
          <a:prstGeom prst="rect">
            <a:avLst/>
          </a:prstGeom>
          <a:noFill/>
          <a:ln/>
        </p:spPr>
        <p:txBody>
          <a:bodyPr wrap="square" lIns="0" tIns="0" rIns="0" bIns="0" rtlCol="0" anchor="t"/>
          <a:lstStyle/>
          <a:p>
            <a:pPr marL="0" indent="0" algn="ctr">
              <a:lnSpc>
                <a:spcPct val="108000"/>
              </a:lnSpc>
              <a:buNone/>
            </a:pPr>
            <a:r>
              <a:rPr lang="en-US" sz="1400" dirty="0">
                <a:solidFill>
                  <a:srgbClr val="71606A"/>
                </a:solidFill>
                <a:latin typeface="Calibri" pitchFamily="34" charset="0"/>
                <a:ea typeface="Calibri" pitchFamily="34" charset="-122"/>
                <a:cs typeface="Calibri" pitchFamily="34" charset="-120"/>
              </a:rPr>
              <a:t>Breite Beteiligung, z. B. durch einen Bürger:innenrat für Biodiversität.</a:t>
            </a:r>
            <a:endParaRPr lang="en-US" sz="1400" dirty="0"/>
          </a:p>
        </p:txBody>
      </p:sp>
      <p:sp>
        <p:nvSpPr>
          <p:cNvPr id="16" name="Shape 11"/>
          <p:cNvSpPr/>
          <p:nvPr/>
        </p:nvSpPr>
        <p:spPr>
          <a:xfrm>
            <a:off x="9550146" y="2331720"/>
            <a:ext cx="731520" cy="731520"/>
          </a:xfrm>
          <a:prstGeom prst="ellipse">
            <a:avLst/>
          </a:prstGeom>
          <a:solidFill>
            <a:srgbClr val="3F5B7A"/>
          </a:solidFill>
          <a:ln/>
        </p:spPr>
        <p:txBody>
          <a:bodyPr/>
          <a:lstStyle/>
          <a:p>
            <a:endParaRPr lang="de-AT"/>
          </a:p>
        </p:txBody>
      </p:sp>
      <p:pic>
        <p:nvPicPr>
          <p:cNvPr id="17" name="Image 3" descr="/home/claude/work/icons/sync.png"/>
          <p:cNvPicPr>
            <a:picLocks noChangeAspect="1"/>
          </p:cNvPicPr>
          <p:nvPr/>
        </p:nvPicPr>
        <p:blipFill>
          <a:blip r:embed="rId5"/>
          <a:stretch>
            <a:fillRect/>
          </a:stretch>
        </p:blipFill>
        <p:spPr>
          <a:xfrm>
            <a:off x="9723882" y="2505456"/>
            <a:ext cx="384048" cy="384048"/>
          </a:xfrm>
          <a:prstGeom prst="rect">
            <a:avLst/>
          </a:prstGeom>
        </p:spPr>
      </p:pic>
      <p:sp>
        <p:nvSpPr>
          <p:cNvPr id="18" name="Text 12"/>
          <p:cNvSpPr/>
          <p:nvPr/>
        </p:nvSpPr>
        <p:spPr>
          <a:xfrm>
            <a:off x="8298485" y="3264408"/>
            <a:ext cx="3234842" cy="566928"/>
          </a:xfrm>
          <a:prstGeom prst="rect">
            <a:avLst/>
          </a:prstGeom>
          <a:noFill/>
          <a:ln/>
        </p:spPr>
        <p:txBody>
          <a:bodyPr wrap="square" lIns="0" tIns="0" rIns="0" bIns="0" rtlCol="0" anchor="t"/>
          <a:lstStyle/>
          <a:p>
            <a:pPr marL="0" indent="0" algn="ctr">
              <a:buNone/>
            </a:pPr>
            <a:r>
              <a:rPr lang="en-US" sz="1500" b="1" dirty="0">
                <a:solidFill>
                  <a:srgbClr val="2E1B26"/>
                </a:solidFill>
                <a:latin typeface="Calibri" pitchFamily="34" charset="0"/>
                <a:ea typeface="Calibri" pitchFamily="34" charset="-122"/>
                <a:cs typeface="Calibri" pitchFamily="34" charset="-120"/>
              </a:rPr>
              <a:t>Adaptive Governance</a:t>
            </a:r>
            <a:endParaRPr lang="en-US" sz="1500" dirty="0"/>
          </a:p>
        </p:txBody>
      </p:sp>
      <p:sp>
        <p:nvSpPr>
          <p:cNvPr id="19" name="Text 13"/>
          <p:cNvSpPr/>
          <p:nvPr/>
        </p:nvSpPr>
        <p:spPr>
          <a:xfrm>
            <a:off x="8353349" y="3831336"/>
            <a:ext cx="3125114" cy="877824"/>
          </a:xfrm>
          <a:prstGeom prst="rect">
            <a:avLst/>
          </a:prstGeom>
          <a:noFill/>
          <a:ln/>
        </p:spPr>
        <p:txBody>
          <a:bodyPr wrap="square" lIns="0" tIns="0" rIns="0" bIns="0" rtlCol="0" anchor="t"/>
          <a:lstStyle/>
          <a:p>
            <a:pPr marL="0" indent="0" algn="ctr">
              <a:lnSpc>
                <a:spcPct val="108000"/>
              </a:lnSpc>
              <a:buNone/>
            </a:pPr>
            <a:r>
              <a:rPr lang="en-US" sz="1400" dirty="0">
                <a:solidFill>
                  <a:srgbClr val="71606A"/>
                </a:solidFill>
                <a:latin typeface="Calibri" pitchFamily="34" charset="0"/>
                <a:ea typeface="Calibri" pitchFamily="34" charset="-122"/>
                <a:cs typeface="Calibri" pitchFamily="34" charset="-120"/>
              </a:rPr>
              <a:t>Nationales Biodiversitätsmonitoring ausbauen, laufend aus Erfahrungen lernen.</a:t>
            </a:r>
            <a:endParaRPr lang="en-US" sz="1400" dirty="0"/>
          </a:p>
        </p:txBody>
      </p:sp>
      <p:sp>
        <p:nvSpPr>
          <p:cNvPr id="20" name="Shape 14"/>
          <p:cNvSpPr/>
          <p:nvPr/>
        </p:nvSpPr>
        <p:spPr>
          <a:xfrm>
            <a:off x="548640" y="4956048"/>
            <a:ext cx="11094415" cy="384048"/>
          </a:xfrm>
          <a:prstGeom prst="roundRect">
            <a:avLst>
              <a:gd name="adj" fmla="val 9524"/>
            </a:avLst>
          </a:prstGeom>
          <a:solidFill>
            <a:srgbClr val="3F5B7A"/>
          </a:solidFill>
          <a:ln/>
        </p:spPr>
        <p:txBody>
          <a:bodyPr/>
          <a:lstStyle/>
          <a:p>
            <a:endParaRPr lang="de-AT"/>
          </a:p>
        </p:txBody>
      </p:sp>
      <p:sp>
        <p:nvSpPr>
          <p:cNvPr id="21" name="Text 15"/>
          <p:cNvSpPr/>
          <p:nvPr/>
        </p:nvSpPr>
        <p:spPr>
          <a:xfrm>
            <a:off x="777240" y="4956048"/>
            <a:ext cx="10637215" cy="384048"/>
          </a:xfrm>
          <a:prstGeom prst="rect">
            <a:avLst/>
          </a:prstGeom>
          <a:noFill/>
          <a:ln/>
        </p:spPr>
        <p:txBody>
          <a:bodyPr wrap="square" lIns="0" tIns="0" rIns="0" bIns="0" rtlCol="0" anchor="ctr"/>
          <a:lstStyle/>
          <a:p>
            <a:pPr marL="0" indent="0">
              <a:buNone/>
            </a:pPr>
            <a:r>
              <a:rPr lang="en-US" sz="1250" b="1" i="1" dirty="0">
                <a:solidFill>
                  <a:srgbClr val="FFFFFF"/>
                </a:solidFill>
                <a:latin typeface="Calibri" pitchFamily="34" charset="0"/>
                <a:ea typeface="Calibri" pitchFamily="34" charset="-122"/>
                <a:cs typeface="Calibri" pitchFamily="34" charset="-120"/>
              </a:rPr>
              <a:t>→  Dieser Workshop ist selbst ein Beispiel für inklusive, partizipative Governance.</a:t>
            </a:r>
            <a:endParaRPr lang="en-US" sz="1250" dirty="0"/>
          </a:p>
        </p:txBody>
      </p:sp>
      <p:sp>
        <p:nvSpPr>
          <p:cNvPr id="22" name="Text 16"/>
          <p:cNvSpPr/>
          <p:nvPr/>
        </p:nvSpPr>
        <p:spPr>
          <a:xfrm>
            <a:off x="548640" y="5394960"/>
            <a:ext cx="11094415" cy="274320"/>
          </a:xfrm>
          <a:prstGeom prst="rect">
            <a:avLst/>
          </a:prstGeom>
          <a:noFill/>
          <a:ln/>
        </p:spPr>
        <p:txBody>
          <a:bodyPr wrap="square" lIns="0" tIns="0" rIns="0" bIns="0" rtlCol="0" anchor="ctr"/>
          <a:lstStyle/>
          <a:p>
            <a:pPr marL="0" indent="0">
              <a:buNone/>
            </a:pPr>
            <a:r>
              <a:rPr lang="en-US" sz="950" i="1" dirty="0">
                <a:solidFill>
                  <a:srgbClr val="71606A"/>
                </a:solidFill>
                <a:latin typeface="Calibri" pitchFamily="34" charset="0"/>
                <a:ea typeface="Calibri" pitchFamily="34" charset="-122"/>
                <a:cs typeface="Calibri" pitchFamily="34" charset="-120"/>
              </a:rPr>
              <a:t>vgl. Maßnahmen 4.1, 4.2, 4.4 · Neues Denken – neues Handeln, S. 32–33, 36</a:t>
            </a:r>
            <a:endParaRPr lang="en-US" sz="950" dirty="0"/>
          </a:p>
        </p:txBody>
      </p:sp>
      <p:sp>
        <p:nvSpPr>
          <p:cNvPr id="23" name="Text 17"/>
          <p:cNvSpPr/>
          <p:nvPr/>
        </p:nvSpPr>
        <p:spPr>
          <a:xfrm>
            <a:off x="457200" y="6510528"/>
            <a:ext cx="7315200" cy="274320"/>
          </a:xfrm>
          <a:prstGeom prst="rect">
            <a:avLst/>
          </a:prstGeom>
          <a:noFill/>
          <a:ln/>
        </p:spPr>
        <p:txBody>
          <a:bodyPr wrap="square" lIns="0" tIns="0" rIns="0" bIns="0" rtlCol="0" anchor="ctr"/>
          <a:lstStyle/>
          <a:p>
            <a:pPr marL="0" indent="0">
              <a:buNone/>
            </a:pPr>
            <a:r>
              <a:rPr lang="en-US" sz="900" dirty="0">
                <a:solidFill>
                  <a:srgbClr val="71606A"/>
                </a:solidFill>
                <a:latin typeface="Calibri" pitchFamily="34" charset="0"/>
                <a:ea typeface="Calibri" pitchFamily="34" charset="-122"/>
                <a:cs typeface="Calibri" pitchFamily="34" charset="-120"/>
              </a:rPr>
              <a:t>Modul 2 — Transformative Change Assessment</a:t>
            </a:r>
            <a:endParaRPr lang="en-US" sz="900" dirty="0"/>
          </a:p>
        </p:txBody>
      </p:sp>
      <p:sp>
        <p:nvSpPr>
          <p:cNvPr id="24" name="Text 18"/>
          <p:cNvSpPr/>
          <p:nvPr/>
        </p:nvSpPr>
        <p:spPr>
          <a:xfrm>
            <a:off x="7772400" y="6510528"/>
            <a:ext cx="3870655" cy="274320"/>
          </a:xfrm>
          <a:prstGeom prst="rect">
            <a:avLst/>
          </a:prstGeom>
          <a:noFill/>
          <a:ln/>
        </p:spPr>
        <p:txBody>
          <a:bodyPr wrap="square" lIns="0" tIns="0" rIns="0" bIns="0" rtlCol="0" anchor="ctr"/>
          <a:lstStyle/>
          <a:p>
            <a:pPr marL="0" indent="0" algn="r">
              <a:buNone/>
            </a:pPr>
            <a:r>
              <a:rPr lang="en-US" sz="900" dirty="0">
                <a:solidFill>
                  <a:srgbClr val="71606A"/>
                </a:solidFill>
                <a:latin typeface="Calibri" pitchFamily="34" charset="0"/>
                <a:ea typeface="Calibri" pitchFamily="34" charset="-122"/>
                <a:cs typeface="Calibri" pitchFamily="34" charset="-120"/>
              </a:rPr>
              <a:t>Workshop-Baukasten Biodiversity Austria – International</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2.9</a:t>
            </a:r>
            <a:endParaRPr lang="de-AT" sz="1800" noProof="0" dirty="0"/>
          </a:p>
        </p:txBody>
      </p:sp>
      <p:sp>
        <p:nvSpPr>
          <p:cNvPr id="3" name="Shape 1"/>
          <p:cNvSpPr/>
          <p:nvPr/>
        </p:nvSpPr>
        <p:spPr>
          <a:xfrm>
            <a:off x="548640" y="749808"/>
            <a:ext cx="566928" cy="566928"/>
          </a:xfrm>
          <a:prstGeom prst="ellipse">
            <a:avLst/>
          </a:prstGeom>
          <a:solidFill>
            <a:srgbClr val="6B4C8A"/>
          </a:solidFill>
          <a:ln/>
        </p:spPr>
        <p:txBody>
          <a:bodyPr/>
          <a:lstStyle/>
          <a:p>
            <a:endParaRPr lang="de-AT" noProof="0" dirty="0"/>
          </a:p>
        </p:txBody>
      </p:sp>
      <p:pic>
        <p:nvPicPr>
          <p:cNvPr id="4" name="Image 0" descr="/home/claude/work/icons/lightbulb.png"/>
          <p:cNvPicPr>
            <a:picLocks noChangeAspect="1"/>
          </p:cNvPicPr>
          <p:nvPr/>
        </p:nvPicPr>
        <p:blipFill>
          <a:blip r:embed="rId3"/>
          <a:stretch>
            <a:fillRect/>
          </a:stretch>
        </p:blipFill>
        <p:spPr>
          <a:xfrm>
            <a:off x="708660" y="909828"/>
            <a:ext cx="292608" cy="292608"/>
          </a:xfrm>
          <a:prstGeom prst="rect">
            <a:avLst/>
          </a:prstGeom>
        </p:spPr>
      </p:pic>
      <p:sp>
        <p:nvSpPr>
          <p:cNvPr id="5" name="Text 2"/>
          <p:cNvSpPr/>
          <p:nvPr/>
        </p:nvSpPr>
        <p:spPr>
          <a:xfrm>
            <a:off x="1298448" y="749808"/>
            <a:ext cx="10344607" cy="566928"/>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Strategie 5: Gesellschaftliche Werte und Narrative verändern</a:t>
            </a:r>
            <a:endParaRPr lang="de-AT" sz="2400" noProof="0" dirty="0"/>
          </a:p>
        </p:txBody>
      </p:sp>
      <p:sp>
        <p:nvSpPr>
          <p:cNvPr id="6" name="Text 3"/>
          <p:cNvSpPr/>
          <p:nvPr/>
        </p:nvSpPr>
        <p:spPr>
          <a:xfrm>
            <a:off x="548640" y="1371600"/>
            <a:ext cx="11094415" cy="365760"/>
          </a:xfrm>
          <a:prstGeom prst="rect">
            <a:avLst/>
          </a:prstGeom>
          <a:noFill/>
          <a:ln/>
        </p:spPr>
        <p:txBody>
          <a:bodyPr wrap="square" lIns="0" tIns="0" rIns="0" bIns="0" rtlCol="0" anchor="ctr"/>
          <a:lstStyle/>
          <a:p>
            <a:pPr marL="0" indent="0">
              <a:buNone/>
            </a:pPr>
            <a:r>
              <a:rPr lang="de-AT" sz="1600" b="1" noProof="0" dirty="0">
                <a:solidFill>
                  <a:srgbClr val="6B4C8A"/>
                </a:solidFill>
                <a:latin typeface="Calibri" pitchFamily="34" charset="0"/>
                <a:ea typeface="Calibri" pitchFamily="34" charset="-122"/>
                <a:cs typeface="Calibri" pitchFamily="34" charset="-120"/>
              </a:rPr>
              <a:t>Verbundenheit von Mensch und Natur als Ausgangspunkt</a:t>
            </a:r>
            <a:endParaRPr lang="de-AT" sz="1600" noProof="0" dirty="0"/>
          </a:p>
        </p:txBody>
      </p:sp>
      <p:sp>
        <p:nvSpPr>
          <p:cNvPr id="7" name="Shape 4"/>
          <p:cNvSpPr/>
          <p:nvPr/>
        </p:nvSpPr>
        <p:spPr>
          <a:xfrm>
            <a:off x="548640" y="1965960"/>
            <a:ext cx="11094415" cy="3337560"/>
          </a:xfrm>
          <a:prstGeom prst="roundRect">
            <a:avLst>
              <a:gd name="adj" fmla="val 1644"/>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8" name="Shape 5"/>
          <p:cNvSpPr/>
          <p:nvPr/>
        </p:nvSpPr>
        <p:spPr>
          <a:xfrm>
            <a:off x="1910029" y="2331720"/>
            <a:ext cx="731520" cy="731520"/>
          </a:xfrm>
          <a:prstGeom prst="ellipse">
            <a:avLst/>
          </a:prstGeom>
          <a:solidFill>
            <a:srgbClr val="6B4C8A"/>
          </a:solidFill>
          <a:ln/>
        </p:spPr>
        <p:txBody>
          <a:bodyPr/>
          <a:lstStyle/>
          <a:p>
            <a:endParaRPr lang="de-AT" noProof="0" dirty="0"/>
          </a:p>
        </p:txBody>
      </p:sp>
      <p:pic>
        <p:nvPicPr>
          <p:cNvPr id="9" name="Image 1" descr="/home/claude/work/icons/leaf.png"/>
          <p:cNvPicPr>
            <a:picLocks noChangeAspect="1"/>
          </p:cNvPicPr>
          <p:nvPr/>
        </p:nvPicPr>
        <p:blipFill>
          <a:blip r:embed="rId4"/>
          <a:stretch>
            <a:fillRect/>
          </a:stretch>
        </p:blipFill>
        <p:spPr>
          <a:xfrm>
            <a:off x="2083765" y="2505456"/>
            <a:ext cx="384048" cy="384048"/>
          </a:xfrm>
          <a:prstGeom prst="rect">
            <a:avLst/>
          </a:prstGeom>
        </p:spPr>
      </p:pic>
      <p:sp>
        <p:nvSpPr>
          <p:cNvPr id="10" name="Text 6"/>
          <p:cNvSpPr/>
          <p:nvPr/>
        </p:nvSpPr>
        <p:spPr>
          <a:xfrm>
            <a:off x="658368"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Naturverbundenheit fördern</a:t>
            </a:r>
            <a:endParaRPr lang="de-AT" sz="1500" noProof="0" dirty="0"/>
          </a:p>
        </p:txBody>
      </p:sp>
      <p:sp>
        <p:nvSpPr>
          <p:cNvPr id="11" name="Text 7"/>
          <p:cNvSpPr/>
          <p:nvPr/>
        </p:nvSpPr>
        <p:spPr>
          <a:xfrm>
            <a:off x="713232"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Direkte Naturerfahrung in Bildung, Landwirtschaft, Tourismus und Alltag stärken – von Waldkindergärten bis Green Care.</a:t>
            </a:r>
            <a:endParaRPr lang="de-AT" sz="1400" noProof="0" dirty="0"/>
          </a:p>
        </p:txBody>
      </p:sp>
      <p:sp>
        <p:nvSpPr>
          <p:cNvPr id="12" name="Shape 8"/>
          <p:cNvSpPr/>
          <p:nvPr/>
        </p:nvSpPr>
        <p:spPr>
          <a:xfrm>
            <a:off x="5730088" y="2331720"/>
            <a:ext cx="731520" cy="731520"/>
          </a:xfrm>
          <a:prstGeom prst="ellipse">
            <a:avLst/>
          </a:prstGeom>
          <a:solidFill>
            <a:srgbClr val="6B4C8A"/>
          </a:solidFill>
          <a:ln/>
        </p:spPr>
        <p:txBody>
          <a:bodyPr/>
          <a:lstStyle/>
          <a:p>
            <a:endParaRPr lang="de-AT" noProof="0" dirty="0"/>
          </a:p>
        </p:txBody>
      </p:sp>
      <p:pic>
        <p:nvPicPr>
          <p:cNvPr id="13" name="Image 2" descr="/home/claude/work/icons/lightbulb.png"/>
          <p:cNvPicPr>
            <a:picLocks noChangeAspect="1"/>
          </p:cNvPicPr>
          <p:nvPr/>
        </p:nvPicPr>
        <p:blipFill>
          <a:blip r:embed="rId3"/>
          <a:stretch>
            <a:fillRect/>
          </a:stretch>
        </p:blipFill>
        <p:spPr>
          <a:xfrm>
            <a:off x="5903824" y="2505456"/>
            <a:ext cx="384048" cy="384048"/>
          </a:xfrm>
          <a:prstGeom prst="rect">
            <a:avLst/>
          </a:prstGeom>
        </p:spPr>
      </p:pic>
      <p:sp>
        <p:nvSpPr>
          <p:cNvPr id="14" name="Text 9"/>
          <p:cNvSpPr/>
          <p:nvPr/>
        </p:nvSpPr>
        <p:spPr>
          <a:xfrm>
            <a:off x="4478426"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Kulturelle Narrative verändern</a:t>
            </a:r>
            <a:endParaRPr lang="de-AT" sz="1500" noProof="0" dirty="0"/>
          </a:p>
        </p:txBody>
      </p:sp>
      <p:sp>
        <p:nvSpPr>
          <p:cNvPr id="15" name="Text 10"/>
          <p:cNvSpPr/>
          <p:nvPr/>
        </p:nvSpPr>
        <p:spPr>
          <a:xfrm>
            <a:off x="4533290"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Vom vermeintlichen Gegensatz Wirtschaft vs. Naturschutz zu einem Verständnis als komplementäre Partner.</a:t>
            </a:r>
            <a:endParaRPr lang="de-AT" sz="1400" noProof="0" dirty="0"/>
          </a:p>
        </p:txBody>
      </p:sp>
      <p:sp>
        <p:nvSpPr>
          <p:cNvPr id="16" name="Shape 11"/>
          <p:cNvSpPr/>
          <p:nvPr/>
        </p:nvSpPr>
        <p:spPr>
          <a:xfrm>
            <a:off x="9550146" y="2331720"/>
            <a:ext cx="731520" cy="731520"/>
          </a:xfrm>
          <a:prstGeom prst="ellipse">
            <a:avLst/>
          </a:prstGeom>
          <a:solidFill>
            <a:srgbClr val="6B4C8A"/>
          </a:solidFill>
          <a:ln/>
        </p:spPr>
        <p:txBody>
          <a:bodyPr/>
          <a:lstStyle/>
          <a:p>
            <a:endParaRPr lang="de-AT" noProof="0" dirty="0"/>
          </a:p>
        </p:txBody>
      </p:sp>
      <p:pic>
        <p:nvPicPr>
          <p:cNvPr id="17" name="Image 3" descr="/home/claude/work/icons/puzzle.png"/>
          <p:cNvPicPr>
            <a:picLocks noChangeAspect="1"/>
          </p:cNvPicPr>
          <p:nvPr/>
        </p:nvPicPr>
        <p:blipFill>
          <a:blip r:embed="rId5"/>
          <a:stretch>
            <a:fillRect/>
          </a:stretch>
        </p:blipFill>
        <p:spPr>
          <a:xfrm>
            <a:off x="9723882" y="2505456"/>
            <a:ext cx="384048" cy="384048"/>
          </a:xfrm>
          <a:prstGeom prst="rect">
            <a:avLst/>
          </a:prstGeom>
        </p:spPr>
      </p:pic>
      <p:sp>
        <p:nvSpPr>
          <p:cNvPr id="18" name="Text 12"/>
          <p:cNvSpPr/>
          <p:nvPr/>
        </p:nvSpPr>
        <p:spPr>
          <a:xfrm>
            <a:off x="8298485"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Transformatives Lernen ermöglichen</a:t>
            </a:r>
            <a:endParaRPr lang="de-AT" sz="1500" noProof="0" dirty="0"/>
          </a:p>
        </p:txBody>
      </p:sp>
      <p:sp>
        <p:nvSpPr>
          <p:cNvPr id="19" name="Text 13"/>
          <p:cNvSpPr/>
          <p:nvPr/>
        </p:nvSpPr>
        <p:spPr>
          <a:xfrm>
            <a:off x="8353349"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Kritisches Denken, Perspektivenvielfalt und Handlungskompetenz für demokratische Beteiligung fördern.</a:t>
            </a:r>
            <a:endParaRPr lang="de-AT" sz="1400" noProof="0" dirty="0"/>
          </a:p>
        </p:txBody>
      </p:sp>
      <p:sp>
        <p:nvSpPr>
          <p:cNvPr id="20" name="Text 14"/>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Maßnahmen 5.1–5.5 · Neues Denken – neues Handeln, S. 39–43</a:t>
            </a:r>
            <a:endParaRPr lang="de-AT" sz="950" noProof="0" dirty="0"/>
          </a:p>
        </p:txBody>
      </p:sp>
      <p:sp>
        <p:nvSpPr>
          <p:cNvPr id="21" name="Text 15"/>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22" name="Text 16"/>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2.10</a:t>
            </a:r>
            <a:endParaRPr lang="de-AT" sz="1800" noProof="0" dirty="0"/>
          </a:p>
        </p:txBody>
      </p:sp>
      <p:sp>
        <p:nvSpPr>
          <p:cNvPr id="3" name="Shape 1"/>
          <p:cNvSpPr/>
          <p:nvPr/>
        </p:nvSpPr>
        <p:spPr>
          <a:xfrm>
            <a:off x="548640" y="749808"/>
            <a:ext cx="566928" cy="566928"/>
          </a:xfrm>
          <a:prstGeom prst="ellipse">
            <a:avLst/>
          </a:prstGeom>
          <a:solidFill>
            <a:srgbClr val="6D2E46"/>
          </a:solidFill>
          <a:ln/>
        </p:spPr>
        <p:txBody>
          <a:bodyPr/>
          <a:lstStyle/>
          <a:p>
            <a:endParaRPr lang="de-AT" noProof="0" dirty="0"/>
          </a:p>
        </p:txBody>
      </p:sp>
      <p:pic>
        <p:nvPicPr>
          <p:cNvPr id="4" name="Image 0" descr="/home/claude/work/icons/map_marked.png"/>
          <p:cNvPicPr>
            <a:picLocks noChangeAspect="1"/>
          </p:cNvPicPr>
          <p:nvPr/>
        </p:nvPicPr>
        <p:blipFill>
          <a:blip r:embed="rId3"/>
          <a:stretch>
            <a:fillRect/>
          </a:stretch>
        </p:blipFill>
        <p:spPr>
          <a:xfrm>
            <a:off x="708660" y="909828"/>
            <a:ext cx="292608" cy="292608"/>
          </a:xfrm>
          <a:prstGeom prst="rect">
            <a:avLst/>
          </a:prstGeom>
        </p:spPr>
      </p:pic>
      <p:sp>
        <p:nvSpPr>
          <p:cNvPr id="5" name="Text 2"/>
          <p:cNvSpPr/>
          <p:nvPr/>
        </p:nvSpPr>
        <p:spPr>
          <a:xfrm>
            <a:off x="1298448" y="749808"/>
            <a:ext cx="10344607" cy="566928"/>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Was heißt das für Österreich?</a:t>
            </a:r>
            <a:endParaRPr lang="de-AT" sz="2400" noProof="0" dirty="0"/>
          </a:p>
        </p:txBody>
      </p:sp>
      <p:sp>
        <p:nvSpPr>
          <p:cNvPr id="6" name="Text 3"/>
          <p:cNvSpPr/>
          <p:nvPr/>
        </p:nvSpPr>
        <p:spPr>
          <a:xfrm>
            <a:off x="548640" y="1371600"/>
            <a:ext cx="11094415" cy="365760"/>
          </a:xfrm>
          <a:prstGeom prst="rect">
            <a:avLst/>
          </a:prstGeom>
          <a:noFill/>
          <a:ln/>
        </p:spPr>
        <p:txBody>
          <a:bodyPr wrap="square" lIns="0" tIns="0" rIns="0" bIns="0" rtlCol="0" anchor="ctr"/>
          <a:lstStyle/>
          <a:p>
            <a:pPr marL="0" indent="0">
              <a:buNone/>
            </a:pPr>
            <a:r>
              <a:rPr lang="de-AT" sz="1600" b="1" noProof="0" dirty="0">
                <a:solidFill>
                  <a:srgbClr val="6D2E46"/>
                </a:solidFill>
                <a:latin typeface="Calibri" pitchFamily="34" charset="0"/>
                <a:ea typeface="Calibri" pitchFamily="34" charset="-122"/>
                <a:cs typeface="Calibri" pitchFamily="34" charset="-120"/>
              </a:rPr>
              <a:t>Drei Ansatzpunkte, um transformativen Wandel zu verankern</a:t>
            </a:r>
            <a:endParaRPr lang="de-AT" sz="1600" noProof="0" dirty="0"/>
          </a:p>
        </p:txBody>
      </p:sp>
      <p:sp>
        <p:nvSpPr>
          <p:cNvPr id="7" name="Shape 4"/>
          <p:cNvSpPr/>
          <p:nvPr/>
        </p:nvSpPr>
        <p:spPr>
          <a:xfrm>
            <a:off x="548640" y="1965960"/>
            <a:ext cx="11094415" cy="3337560"/>
          </a:xfrm>
          <a:prstGeom prst="roundRect">
            <a:avLst>
              <a:gd name="adj" fmla="val 1644"/>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8" name="Shape 5"/>
          <p:cNvSpPr/>
          <p:nvPr/>
        </p:nvSpPr>
        <p:spPr>
          <a:xfrm>
            <a:off x="1910029" y="2331720"/>
            <a:ext cx="731520" cy="731520"/>
          </a:xfrm>
          <a:prstGeom prst="ellipse">
            <a:avLst/>
          </a:prstGeom>
          <a:solidFill>
            <a:srgbClr val="6D2E46"/>
          </a:solidFill>
          <a:ln/>
        </p:spPr>
        <p:txBody>
          <a:bodyPr/>
          <a:lstStyle/>
          <a:p>
            <a:endParaRPr lang="de-AT" noProof="0" dirty="0"/>
          </a:p>
        </p:txBody>
      </p:sp>
      <p:pic>
        <p:nvPicPr>
          <p:cNvPr id="9" name="Image 1" descr="/home/claude/work/icons/landmark.png"/>
          <p:cNvPicPr>
            <a:picLocks noChangeAspect="1"/>
          </p:cNvPicPr>
          <p:nvPr/>
        </p:nvPicPr>
        <p:blipFill>
          <a:blip r:embed="rId4"/>
          <a:stretch>
            <a:fillRect/>
          </a:stretch>
        </p:blipFill>
        <p:spPr>
          <a:xfrm>
            <a:off x="2083765" y="2505456"/>
            <a:ext cx="384048" cy="384048"/>
          </a:xfrm>
          <a:prstGeom prst="rect">
            <a:avLst/>
          </a:prstGeom>
        </p:spPr>
      </p:pic>
      <p:sp>
        <p:nvSpPr>
          <p:cNvPr id="10" name="Text 6"/>
          <p:cNvSpPr/>
          <p:nvPr/>
        </p:nvSpPr>
        <p:spPr>
          <a:xfrm>
            <a:off x="658368"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Föderale Struktur effektiv nutzen</a:t>
            </a:r>
            <a:endParaRPr lang="de-AT" sz="1500" noProof="0" dirty="0"/>
          </a:p>
        </p:txBody>
      </p:sp>
      <p:sp>
        <p:nvSpPr>
          <p:cNvPr id="11" name="Text 7"/>
          <p:cNvSpPr/>
          <p:nvPr/>
        </p:nvSpPr>
        <p:spPr>
          <a:xfrm>
            <a:off x="713232" y="3831336"/>
            <a:ext cx="3125114" cy="1335024"/>
          </a:xfrm>
          <a:prstGeom prst="rect">
            <a:avLst/>
          </a:prstGeom>
          <a:noFill/>
          <a:ln/>
        </p:spPr>
        <p:txBody>
          <a:bodyPr wrap="square" lIns="0" tIns="0" rIns="0" bIns="0" rtlCol="0" anchor="t"/>
          <a:lstStyle/>
          <a:p>
            <a:pPr marL="0" indent="0" algn="ctr">
              <a:lnSpc>
                <a:spcPct val="108000"/>
              </a:lnSpc>
              <a:buNone/>
            </a:pPr>
            <a:r>
              <a:rPr lang="de-AT" sz="1400" noProof="0" dirty="0">
                <a:solidFill>
                  <a:srgbClr val="71606A"/>
                </a:solidFill>
                <a:latin typeface="Calibri" pitchFamily="34" charset="0"/>
                <a:ea typeface="Calibri" pitchFamily="34" charset="-122"/>
                <a:cs typeface="Calibri" pitchFamily="34" charset="-120"/>
              </a:rPr>
              <a:t>Naturschutz ist Landessache, internationale Koordination Bundessache – beide Ebenen sollten eng zusammenwirken.</a:t>
            </a:r>
            <a:endParaRPr lang="de-AT" sz="1400" noProof="0" dirty="0"/>
          </a:p>
        </p:txBody>
      </p:sp>
      <p:sp>
        <p:nvSpPr>
          <p:cNvPr id="12" name="Shape 8"/>
          <p:cNvSpPr/>
          <p:nvPr/>
        </p:nvSpPr>
        <p:spPr>
          <a:xfrm>
            <a:off x="5730088" y="2331720"/>
            <a:ext cx="731520" cy="731520"/>
          </a:xfrm>
          <a:prstGeom prst="ellipse">
            <a:avLst/>
          </a:prstGeom>
          <a:solidFill>
            <a:srgbClr val="6D2E46"/>
          </a:solidFill>
          <a:ln/>
        </p:spPr>
        <p:txBody>
          <a:bodyPr/>
          <a:lstStyle/>
          <a:p>
            <a:endParaRPr lang="de-AT" noProof="0" dirty="0"/>
          </a:p>
        </p:txBody>
      </p:sp>
      <p:pic>
        <p:nvPicPr>
          <p:cNvPr id="13" name="Image 2" descr="/home/claude/work/icons/users.png"/>
          <p:cNvPicPr>
            <a:picLocks noChangeAspect="1"/>
          </p:cNvPicPr>
          <p:nvPr/>
        </p:nvPicPr>
        <p:blipFill>
          <a:blip r:embed="rId5"/>
          <a:stretch>
            <a:fillRect/>
          </a:stretch>
        </p:blipFill>
        <p:spPr>
          <a:xfrm>
            <a:off x="5903824" y="2505456"/>
            <a:ext cx="384048" cy="384048"/>
          </a:xfrm>
          <a:prstGeom prst="rect">
            <a:avLst/>
          </a:prstGeom>
        </p:spPr>
      </p:pic>
      <p:sp>
        <p:nvSpPr>
          <p:cNvPr id="14" name="Text 9"/>
          <p:cNvSpPr/>
          <p:nvPr/>
        </p:nvSpPr>
        <p:spPr>
          <a:xfrm>
            <a:off x="4478426"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Biodiversität stärken</a:t>
            </a:r>
            <a:endParaRPr lang="de-AT" sz="1500" noProof="0" dirty="0"/>
          </a:p>
        </p:txBody>
      </p:sp>
      <p:sp>
        <p:nvSpPr>
          <p:cNvPr id="15" name="Text 10"/>
          <p:cNvSpPr/>
          <p:nvPr/>
        </p:nvSpPr>
        <p:spPr>
          <a:xfrm>
            <a:off x="4533290" y="3831336"/>
            <a:ext cx="3125114" cy="1335024"/>
          </a:xfrm>
          <a:prstGeom prst="rect">
            <a:avLst/>
          </a:prstGeom>
          <a:noFill/>
          <a:ln/>
        </p:spPr>
        <p:txBody>
          <a:bodyPr wrap="square" lIns="0" tIns="0" rIns="0" bIns="0" rtlCol="0" anchor="t"/>
          <a:lstStyle/>
          <a:p>
            <a:pPr algn="ctr">
              <a:lnSpc>
                <a:spcPct val="100000"/>
              </a:lnSpc>
            </a:pPr>
            <a:r>
              <a:rPr lang="de-DE" sz="1400" dirty="0">
                <a:solidFill>
                  <a:srgbClr val="71606A"/>
                </a:solidFill>
                <a:latin typeface="Calibri" pitchFamily="34" charset="0"/>
                <a:ea typeface="Calibri" pitchFamily="34" charset="-122"/>
                <a:cs typeface="Calibri" pitchFamily="34" charset="-120"/>
              </a:rPr>
              <a:t>Naturschädliche Subventionen konsequent abbauen und gezielt in den Erhalt der Biodiversität investieren.</a:t>
            </a:r>
            <a:endParaRPr lang="de-AT" sz="1400" dirty="0">
              <a:solidFill>
                <a:srgbClr val="71606A"/>
              </a:solidFill>
              <a:latin typeface="Calibri" pitchFamily="34" charset="0"/>
              <a:ea typeface="Calibri" pitchFamily="34" charset="-122"/>
              <a:cs typeface="Calibri" pitchFamily="34" charset="-120"/>
            </a:endParaRPr>
          </a:p>
        </p:txBody>
      </p:sp>
      <p:sp>
        <p:nvSpPr>
          <p:cNvPr id="16" name="Shape 11"/>
          <p:cNvSpPr/>
          <p:nvPr/>
        </p:nvSpPr>
        <p:spPr>
          <a:xfrm>
            <a:off x="9550146" y="2331720"/>
            <a:ext cx="731520" cy="731520"/>
          </a:xfrm>
          <a:prstGeom prst="ellipse">
            <a:avLst/>
          </a:prstGeom>
          <a:solidFill>
            <a:srgbClr val="6D2E46"/>
          </a:solidFill>
          <a:ln/>
        </p:spPr>
        <p:txBody>
          <a:bodyPr/>
          <a:lstStyle/>
          <a:p>
            <a:endParaRPr lang="de-AT" noProof="0" dirty="0"/>
          </a:p>
        </p:txBody>
      </p:sp>
      <p:pic>
        <p:nvPicPr>
          <p:cNvPr id="17" name="Image 3" descr="/home/claude/work/icons/clipboard_list.png"/>
          <p:cNvPicPr>
            <a:picLocks noChangeAspect="1"/>
          </p:cNvPicPr>
          <p:nvPr/>
        </p:nvPicPr>
        <p:blipFill>
          <a:blip r:embed="rId6"/>
          <a:stretch>
            <a:fillRect/>
          </a:stretch>
        </p:blipFill>
        <p:spPr>
          <a:xfrm>
            <a:off x="9723882" y="2505456"/>
            <a:ext cx="384048" cy="384048"/>
          </a:xfrm>
          <a:prstGeom prst="rect">
            <a:avLst/>
          </a:prstGeom>
        </p:spPr>
      </p:pic>
      <p:sp>
        <p:nvSpPr>
          <p:cNvPr id="18" name="Text 12"/>
          <p:cNvSpPr/>
          <p:nvPr/>
        </p:nvSpPr>
        <p:spPr>
          <a:xfrm>
            <a:off x="8298485" y="3264408"/>
            <a:ext cx="3234842" cy="566928"/>
          </a:xfrm>
          <a:prstGeom prst="rect">
            <a:avLst/>
          </a:prstGeom>
          <a:noFill/>
          <a:ln/>
        </p:spPr>
        <p:txBody>
          <a:bodyPr wrap="square" lIns="0" tIns="0" rIns="0" bIns="0" rtlCol="0" anchor="t"/>
          <a:lstStyle/>
          <a:p>
            <a:pPr marL="0" indent="0" algn="ctr">
              <a:buNone/>
            </a:pPr>
            <a:r>
              <a:rPr lang="de-AT" sz="1500" b="1" noProof="0" dirty="0">
                <a:solidFill>
                  <a:srgbClr val="2E1B26"/>
                </a:solidFill>
                <a:latin typeface="Calibri" pitchFamily="34" charset="0"/>
                <a:ea typeface="Calibri" pitchFamily="34" charset="-122"/>
                <a:cs typeface="Calibri" pitchFamily="34" charset="-120"/>
              </a:rPr>
              <a:t>Einrichtung eines Monitoringzentrums</a:t>
            </a:r>
            <a:endParaRPr lang="de-AT" sz="1500" noProof="0" dirty="0"/>
          </a:p>
        </p:txBody>
      </p:sp>
      <p:sp>
        <p:nvSpPr>
          <p:cNvPr id="19" name="Text 13"/>
          <p:cNvSpPr/>
          <p:nvPr/>
        </p:nvSpPr>
        <p:spPr>
          <a:xfrm>
            <a:off x="8353349" y="3831336"/>
            <a:ext cx="3125114" cy="1335024"/>
          </a:xfrm>
          <a:prstGeom prst="rect">
            <a:avLst/>
          </a:prstGeom>
          <a:noFill/>
          <a:ln/>
        </p:spPr>
        <p:txBody>
          <a:bodyPr wrap="square" lIns="0" tIns="0" rIns="0" bIns="0" rtlCol="0" anchor="t"/>
          <a:lstStyle/>
          <a:p>
            <a:pPr marL="0" indent="0" algn="ctr">
              <a:lnSpc>
                <a:spcPct val="108000"/>
              </a:lnSpc>
              <a:buNone/>
            </a:pPr>
            <a:r>
              <a:rPr lang="de-AT" sz="1400" dirty="0">
                <a:solidFill>
                  <a:srgbClr val="71606A"/>
                </a:solidFill>
                <a:latin typeface="Calibri" pitchFamily="34" charset="0"/>
                <a:ea typeface="Calibri" pitchFamily="34" charset="-122"/>
                <a:cs typeface="Calibri" pitchFamily="34" charset="-120"/>
              </a:rPr>
              <a:t>Ein österreichweites </a:t>
            </a:r>
            <a:r>
              <a:rPr lang="de-AT" sz="1400" dirty="0" err="1">
                <a:solidFill>
                  <a:srgbClr val="71606A"/>
                </a:solidFill>
                <a:latin typeface="Calibri" pitchFamily="34" charset="0"/>
                <a:ea typeface="Calibri" pitchFamily="34" charset="-122"/>
                <a:cs typeface="Calibri" pitchFamily="34" charset="-120"/>
              </a:rPr>
              <a:t>Biodiversitätsmonitoringzentrum</a:t>
            </a:r>
            <a:r>
              <a:rPr lang="de-AT" sz="1400" dirty="0">
                <a:solidFill>
                  <a:srgbClr val="71606A"/>
                </a:solidFill>
                <a:latin typeface="Calibri" pitchFamily="34" charset="0"/>
                <a:ea typeface="Calibri" pitchFamily="34" charset="-122"/>
                <a:cs typeface="Calibri" pitchFamily="34" charset="-120"/>
              </a:rPr>
              <a:t> stärkt das verfügbare Wissen zu Biodiversität und stellt diese frei zur Verfügung. </a:t>
            </a:r>
            <a:endParaRPr lang="de-AT" sz="1400" noProof="0" dirty="0"/>
          </a:p>
        </p:txBody>
      </p:sp>
      <p:sp>
        <p:nvSpPr>
          <p:cNvPr id="20" name="Text 14"/>
          <p:cNvSpPr/>
          <p:nvPr/>
        </p:nvSpPr>
        <p:spPr>
          <a:xfrm>
            <a:off x="548640" y="5394960"/>
            <a:ext cx="11094415" cy="274320"/>
          </a:xfrm>
          <a:prstGeom prst="rect">
            <a:avLst/>
          </a:prstGeom>
          <a:noFill/>
          <a:ln/>
        </p:spPr>
        <p:txBody>
          <a:bodyPr wrap="square" lIns="0" tIns="0" rIns="0" bIns="0" rtlCol="0" anchor="ctr"/>
          <a:lstStyle/>
          <a:p>
            <a:pPr marL="0" indent="0">
              <a:buNone/>
            </a:pPr>
            <a:r>
              <a:rPr lang="de-AT" sz="950" i="1" noProof="0" dirty="0">
                <a:solidFill>
                  <a:srgbClr val="71606A"/>
                </a:solidFill>
                <a:latin typeface="Calibri" pitchFamily="34" charset="0"/>
                <a:ea typeface="Calibri" pitchFamily="34" charset="-122"/>
                <a:cs typeface="Calibri" pitchFamily="34" charset="-120"/>
              </a:rPr>
              <a:t>vgl. Neues Denken – neues Handeln, S. 31–32, 36–37</a:t>
            </a:r>
            <a:endParaRPr lang="de-AT" sz="950" noProof="0" dirty="0"/>
          </a:p>
        </p:txBody>
      </p:sp>
      <p:sp>
        <p:nvSpPr>
          <p:cNvPr id="21" name="Text 15"/>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Transformative Change Assessment</a:t>
            </a:r>
            <a:endParaRPr lang="de-AT" sz="900" noProof="0" dirty="0"/>
          </a:p>
        </p:txBody>
      </p:sp>
      <p:sp>
        <p:nvSpPr>
          <p:cNvPr id="22" name="Text 16"/>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6D2E46"/>
        </a:solidFill>
        <a:effectLst/>
      </p:bgPr>
    </p:bg>
    <p:spTree>
      <p:nvGrpSpPr>
        <p:cNvPr id="1" name=""/>
        <p:cNvGrpSpPr/>
        <p:nvPr/>
      </p:nvGrpSpPr>
      <p:grpSpPr>
        <a:xfrm>
          <a:off x="0" y="0"/>
          <a:ext cx="0" cy="0"/>
          <a:chOff x="0" y="0"/>
          <a:chExt cx="0" cy="0"/>
        </a:xfrm>
      </p:grpSpPr>
      <p:sp>
        <p:nvSpPr>
          <p:cNvPr id="2" name="Shape 0"/>
          <p:cNvSpPr/>
          <p:nvPr/>
        </p:nvSpPr>
        <p:spPr>
          <a:xfrm>
            <a:off x="9692640" y="-1645920"/>
            <a:ext cx="4572000" cy="4572000"/>
          </a:xfrm>
          <a:prstGeom prst="ellipse">
            <a:avLst/>
          </a:prstGeom>
          <a:solidFill>
            <a:srgbClr val="4A1E30"/>
          </a:solidFill>
          <a:ln/>
        </p:spPr>
        <p:txBody>
          <a:bodyPr/>
          <a:lstStyle/>
          <a:p>
            <a:endParaRPr lang="de-AT" noProof="0" dirty="0"/>
          </a:p>
        </p:txBody>
      </p:sp>
      <p:sp>
        <p:nvSpPr>
          <p:cNvPr id="3" name="Shape 1"/>
          <p:cNvSpPr/>
          <p:nvPr/>
        </p:nvSpPr>
        <p:spPr>
          <a:xfrm>
            <a:off x="-1371600" y="4754880"/>
            <a:ext cx="3657600" cy="3657600"/>
          </a:xfrm>
          <a:prstGeom prst="ellipse">
            <a:avLst/>
          </a:prstGeom>
          <a:solidFill>
            <a:srgbClr val="4A1E30"/>
          </a:solidFill>
          <a:ln/>
        </p:spPr>
        <p:txBody>
          <a:bodyPr/>
          <a:lstStyle/>
          <a:p>
            <a:endParaRPr lang="de-AT" noProof="0" dirty="0"/>
          </a:p>
        </p:txBody>
      </p:sp>
      <p:sp>
        <p:nvSpPr>
          <p:cNvPr id="4" name="Text 2"/>
          <p:cNvSpPr/>
          <p:nvPr/>
        </p:nvSpPr>
        <p:spPr>
          <a:xfrm>
            <a:off x="822960" y="2468880"/>
            <a:ext cx="9601200" cy="457200"/>
          </a:xfrm>
          <a:prstGeom prst="rect">
            <a:avLst/>
          </a:prstGeom>
          <a:noFill/>
          <a:ln/>
        </p:spPr>
        <p:txBody>
          <a:bodyPr wrap="square" lIns="0" tIns="0" rIns="0" bIns="0" rtlCol="0" anchor="ctr"/>
          <a:lstStyle/>
          <a:p>
            <a:pPr marL="0" indent="0">
              <a:buNone/>
            </a:pPr>
            <a:r>
              <a:rPr lang="de-AT" sz="1500" b="1" kern="0" spc="200" noProof="0" dirty="0">
                <a:solidFill>
                  <a:srgbClr val="C9973E"/>
                </a:solidFill>
                <a:latin typeface="Cambria" pitchFamily="34" charset="0"/>
                <a:ea typeface="Cambria" pitchFamily="34" charset="-122"/>
                <a:cs typeface="Cambria" pitchFamily="34" charset="-120"/>
              </a:rPr>
              <a:t>VERTIEFUNGSFOLIEN</a:t>
            </a:r>
            <a:endParaRPr lang="de-AT" sz="1500" noProof="0" dirty="0"/>
          </a:p>
        </p:txBody>
      </p:sp>
      <p:sp>
        <p:nvSpPr>
          <p:cNvPr id="5" name="Text 3"/>
          <p:cNvSpPr/>
          <p:nvPr/>
        </p:nvSpPr>
        <p:spPr>
          <a:xfrm>
            <a:off x="822960" y="2926080"/>
            <a:ext cx="9601200" cy="1371600"/>
          </a:xfrm>
          <a:prstGeom prst="rect">
            <a:avLst/>
          </a:prstGeom>
          <a:noFill/>
          <a:ln/>
        </p:spPr>
        <p:txBody>
          <a:bodyPr wrap="square" lIns="0" tIns="0" rIns="0" bIns="0" rtlCol="0" anchor="ctr"/>
          <a:lstStyle/>
          <a:p>
            <a:pPr marL="0" indent="0">
              <a:lnSpc>
                <a:spcPct val="110000"/>
              </a:lnSpc>
              <a:buNone/>
            </a:pPr>
            <a:r>
              <a:rPr lang="de-AT" sz="3000" b="1" noProof="0" dirty="0">
                <a:solidFill>
                  <a:srgbClr val="FFFFFF"/>
                </a:solidFill>
                <a:latin typeface="Cambria" pitchFamily="34" charset="0"/>
                <a:ea typeface="Cambria" pitchFamily="34" charset="-122"/>
                <a:cs typeface="Cambria" pitchFamily="34" charset="-120"/>
              </a:rPr>
              <a:t>Zielgruppenspezifische Vertiefung</a:t>
            </a:r>
            <a:endParaRPr lang="de-AT" sz="3000" noProof="0" dirty="0"/>
          </a:p>
          <a:p>
            <a:pPr marL="0" indent="0">
              <a:lnSpc>
                <a:spcPct val="110000"/>
              </a:lnSpc>
              <a:buNone/>
            </a:pPr>
            <a:r>
              <a:rPr lang="de-AT" sz="3000" b="1" noProof="0" dirty="0">
                <a:solidFill>
                  <a:srgbClr val="FFFFFF"/>
                </a:solidFill>
                <a:latin typeface="Cambria" pitchFamily="34" charset="0"/>
                <a:ea typeface="Cambria" pitchFamily="34" charset="-122"/>
                <a:cs typeface="Cambria" pitchFamily="34" charset="-120"/>
              </a:rPr>
              <a:t>zum Transformative Change Assessment</a:t>
            </a:r>
            <a:endParaRPr lang="de-AT" sz="3000" noProof="0" dirty="0"/>
          </a:p>
        </p:txBody>
      </p:sp>
      <p:sp>
        <p:nvSpPr>
          <p:cNvPr id="6" name="Text 4"/>
          <p:cNvSpPr/>
          <p:nvPr/>
        </p:nvSpPr>
        <p:spPr>
          <a:xfrm>
            <a:off x="822960" y="4343400"/>
            <a:ext cx="8686800" cy="457200"/>
          </a:xfrm>
          <a:prstGeom prst="rect">
            <a:avLst/>
          </a:prstGeom>
          <a:noFill/>
          <a:ln/>
        </p:spPr>
        <p:txBody>
          <a:bodyPr wrap="square" lIns="0" tIns="0" rIns="0" bIns="0" rtlCol="0" anchor="ctr"/>
          <a:lstStyle/>
          <a:p>
            <a:pPr marL="0" indent="0">
              <a:buNone/>
            </a:pPr>
            <a:r>
              <a:rPr lang="de-AT" sz="1400" i="1" noProof="0" dirty="0">
                <a:solidFill>
                  <a:srgbClr val="E3CBD3"/>
                </a:solidFill>
                <a:latin typeface="Calibri" pitchFamily="34" charset="0"/>
                <a:ea typeface="Calibri" pitchFamily="34" charset="-122"/>
                <a:cs typeface="Calibri" pitchFamily="34" charset="-120"/>
              </a:rPr>
              <a:t>Optional — wählen Sie je nach Hauptzielgruppe EINE der drei folgenden Varianten aus</a:t>
            </a:r>
            <a:endParaRPr lang="de-AT" sz="1400" noProof="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2.V-A</a:t>
            </a:r>
            <a:endParaRPr lang="de-AT" sz="1800" noProof="0" dirty="0"/>
          </a:p>
        </p:txBody>
      </p:sp>
      <p:sp>
        <p:nvSpPr>
          <p:cNvPr id="3" name="Text 1"/>
          <p:cNvSpPr/>
          <p:nvPr/>
        </p:nvSpPr>
        <p:spPr>
          <a:xfrm>
            <a:off x="548640" y="749808"/>
            <a:ext cx="5486400" cy="292608"/>
          </a:xfrm>
          <a:prstGeom prst="rect">
            <a:avLst/>
          </a:prstGeom>
          <a:noFill/>
          <a:ln/>
        </p:spPr>
        <p:txBody>
          <a:bodyPr wrap="square" lIns="0" tIns="0" rIns="0" bIns="0" rtlCol="0" anchor="ctr"/>
          <a:lstStyle/>
          <a:p>
            <a:pPr marL="0" indent="0">
              <a:buNone/>
            </a:pPr>
            <a:r>
              <a:rPr lang="de-AT" sz="1100" b="1" kern="0" spc="100" noProof="0" dirty="0">
                <a:solidFill>
                  <a:srgbClr val="C9973E"/>
                </a:solidFill>
                <a:latin typeface="Calibri" pitchFamily="34" charset="0"/>
                <a:ea typeface="Calibri" pitchFamily="34" charset="-122"/>
                <a:cs typeface="Calibri" pitchFamily="34" charset="-120"/>
              </a:rPr>
              <a:t>VERTIEFUNG (OPTIONAL)</a:t>
            </a:r>
            <a:endParaRPr lang="de-AT" sz="1100" noProof="0" dirty="0"/>
          </a:p>
        </p:txBody>
      </p:sp>
      <p:sp>
        <p:nvSpPr>
          <p:cNvPr id="4" name="Text 2"/>
          <p:cNvSpPr/>
          <p:nvPr/>
        </p:nvSpPr>
        <p:spPr>
          <a:xfrm>
            <a:off x="548640" y="1051560"/>
            <a:ext cx="11094415" cy="777240"/>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Für Verwaltung &amp; Land: Rechtliche Hebel für Transformation</a:t>
            </a:r>
            <a:endParaRPr lang="de-AT" sz="2400" noProof="0" dirty="0"/>
          </a:p>
        </p:txBody>
      </p:sp>
      <p:sp>
        <p:nvSpPr>
          <p:cNvPr id="5" name="Shape 3"/>
          <p:cNvSpPr/>
          <p:nvPr/>
        </p:nvSpPr>
        <p:spPr>
          <a:xfrm>
            <a:off x="548640" y="2103120"/>
            <a:ext cx="11094415" cy="3246120"/>
          </a:xfrm>
          <a:prstGeom prst="roundRect">
            <a:avLst>
              <a:gd name="adj" fmla="val 1690"/>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6" name="Shape 4"/>
          <p:cNvSpPr/>
          <p:nvPr/>
        </p:nvSpPr>
        <p:spPr>
          <a:xfrm>
            <a:off x="960120" y="3223260"/>
            <a:ext cx="1005840" cy="1005840"/>
          </a:xfrm>
          <a:prstGeom prst="ellipse">
            <a:avLst/>
          </a:prstGeom>
          <a:solidFill>
            <a:srgbClr val="6D2E46"/>
          </a:solidFill>
          <a:ln/>
        </p:spPr>
        <p:txBody>
          <a:bodyPr/>
          <a:lstStyle/>
          <a:p>
            <a:endParaRPr lang="de-AT" noProof="0" dirty="0"/>
          </a:p>
        </p:txBody>
      </p:sp>
      <p:pic>
        <p:nvPicPr>
          <p:cNvPr id="7" name="Image 0" descr="/home/claude/work/icons/gavel.png"/>
          <p:cNvPicPr>
            <a:picLocks noChangeAspect="1"/>
          </p:cNvPicPr>
          <p:nvPr/>
        </p:nvPicPr>
        <p:blipFill>
          <a:blip r:embed="rId3"/>
          <a:stretch>
            <a:fillRect/>
          </a:stretch>
        </p:blipFill>
        <p:spPr>
          <a:xfrm>
            <a:off x="1231697" y="3494837"/>
            <a:ext cx="462686" cy="462686"/>
          </a:xfrm>
          <a:prstGeom prst="rect">
            <a:avLst/>
          </a:prstGeom>
        </p:spPr>
      </p:pic>
      <p:sp>
        <p:nvSpPr>
          <p:cNvPr id="8" name="Shape 5"/>
          <p:cNvSpPr/>
          <p:nvPr/>
        </p:nvSpPr>
        <p:spPr>
          <a:xfrm>
            <a:off x="2468880" y="2602992"/>
            <a:ext cx="82296" cy="82296"/>
          </a:xfrm>
          <a:prstGeom prst="ellipse">
            <a:avLst/>
          </a:prstGeom>
          <a:solidFill>
            <a:srgbClr val="C9973E"/>
          </a:solidFill>
          <a:ln/>
        </p:spPr>
        <p:txBody>
          <a:bodyPr/>
          <a:lstStyle/>
          <a:p>
            <a:endParaRPr lang="de-AT" noProof="0" dirty="0"/>
          </a:p>
        </p:txBody>
      </p:sp>
      <p:sp>
        <p:nvSpPr>
          <p:cNvPr id="9" name="Text 6"/>
          <p:cNvSpPr/>
          <p:nvPr/>
        </p:nvSpPr>
        <p:spPr>
          <a:xfrm>
            <a:off x="2724912" y="219456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Bundesrahmennaturschutzgesetz als Chance: einheitliche Standards und stärkere Durchsetzung über die Bundesländer hinweg.</a:t>
            </a:r>
            <a:endParaRPr lang="de-AT" sz="1400" noProof="0" dirty="0"/>
          </a:p>
        </p:txBody>
      </p:sp>
      <p:sp>
        <p:nvSpPr>
          <p:cNvPr id="10" name="Shape 7"/>
          <p:cNvSpPr/>
          <p:nvPr/>
        </p:nvSpPr>
        <p:spPr>
          <a:xfrm>
            <a:off x="2468880" y="3685032"/>
            <a:ext cx="82296" cy="82296"/>
          </a:xfrm>
          <a:prstGeom prst="ellipse">
            <a:avLst/>
          </a:prstGeom>
          <a:solidFill>
            <a:srgbClr val="C9973E"/>
          </a:solidFill>
          <a:ln/>
        </p:spPr>
        <p:txBody>
          <a:bodyPr/>
          <a:lstStyle/>
          <a:p>
            <a:endParaRPr lang="de-AT" noProof="0" dirty="0"/>
          </a:p>
        </p:txBody>
      </p:sp>
      <p:sp>
        <p:nvSpPr>
          <p:cNvPr id="11" name="Text 8"/>
          <p:cNvSpPr/>
          <p:nvPr/>
        </p:nvSpPr>
        <p:spPr>
          <a:xfrm>
            <a:off x="2724912" y="327660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Bund-Länder-Koordination ausbauen: eine entscheidungsbefugte gemeinsame Stelle könnte fragmentierte Zuständigkeiten überwinden.</a:t>
            </a:r>
            <a:endParaRPr lang="de-AT" sz="1400" noProof="0" dirty="0"/>
          </a:p>
        </p:txBody>
      </p:sp>
      <p:sp>
        <p:nvSpPr>
          <p:cNvPr id="12" name="Shape 9"/>
          <p:cNvSpPr/>
          <p:nvPr/>
        </p:nvSpPr>
        <p:spPr>
          <a:xfrm>
            <a:off x="2468880" y="4767072"/>
            <a:ext cx="82296" cy="82296"/>
          </a:xfrm>
          <a:prstGeom prst="ellipse">
            <a:avLst/>
          </a:prstGeom>
          <a:solidFill>
            <a:srgbClr val="C9973E"/>
          </a:solidFill>
          <a:ln/>
        </p:spPr>
        <p:txBody>
          <a:bodyPr/>
          <a:lstStyle/>
          <a:p>
            <a:endParaRPr lang="de-AT" noProof="0" dirty="0"/>
          </a:p>
        </p:txBody>
      </p:sp>
      <p:sp>
        <p:nvSpPr>
          <p:cNvPr id="13" name="Text 10"/>
          <p:cNvSpPr/>
          <p:nvPr/>
        </p:nvSpPr>
        <p:spPr>
          <a:xfrm>
            <a:off x="2724912" y="435864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Genehmigungsverfahren und UVP als Hebel: Natur- und Klimaprüfung von Rechtsakten bereits vor deren Erlass verankern.</a:t>
            </a:r>
            <a:endParaRPr lang="de-AT" sz="1400" noProof="0" dirty="0"/>
          </a:p>
        </p:txBody>
      </p:sp>
      <p:sp>
        <p:nvSpPr>
          <p:cNvPr id="14" name="Text 11"/>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Vertiefungsfolie (optional)</a:t>
            </a:r>
            <a:endParaRPr lang="de-AT" sz="900" noProof="0" dirty="0"/>
          </a:p>
        </p:txBody>
      </p:sp>
      <p:sp>
        <p:nvSpPr>
          <p:cNvPr id="15" name="Text 12"/>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2.V-B</a:t>
            </a:r>
            <a:endParaRPr lang="de-AT" sz="1800" noProof="0" dirty="0"/>
          </a:p>
        </p:txBody>
      </p:sp>
      <p:sp>
        <p:nvSpPr>
          <p:cNvPr id="3" name="Text 1"/>
          <p:cNvSpPr/>
          <p:nvPr/>
        </p:nvSpPr>
        <p:spPr>
          <a:xfrm>
            <a:off x="548640" y="749808"/>
            <a:ext cx="5486400" cy="292608"/>
          </a:xfrm>
          <a:prstGeom prst="rect">
            <a:avLst/>
          </a:prstGeom>
          <a:noFill/>
          <a:ln/>
        </p:spPr>
        <p:txBody>
          <a:bodyPr wrap="square" lIns="0" tIns="0" rIns="0" bIns="0" rtlCol="0" anchor="ctr"/>
          <a:lstStyle/>
          <a:p>
            <a:pPr marL="0" indent="0">
              <a:buNone/>
            </a:pPr>
            <a:r>
              <a:rPr lang="de-AT" sz="1100" b="1" kern="0" spc="100" noProof="0" dirty="0">
                <a:solidFill>
                  <a:srgbClr val="C9973E"/>
                </a:solidFill>
                <a:latin typeface="Calibri" pitchFamily="34" charset="0"/>
                <a:ea typeface="Calibri" pitchFamily="34" charset="-122"/>
                <a:cs typeface="Calibri" pitchFamily="34" charset="-120"/>
              </a:rPr>
              <a:t>VERTIEFUNG (OPTIONAL)</a:t>
            </a:r>
            <a:endParaRPr lang="de-AT" sz="1100" noProof="0" dirty="0"/>
          </a:p>
        </p:txBody>
      </p:sp>
      <p:sp>
        <p:nvSpPr>
          <p:cNvPr id="4" name="Text 2"/>
          <p:cNvSpPr/>
          <p:nvPr/>
        </p:nvSpPr>
        <p:spPr>
          <a:xfrm>
            <a:off x="548640" y="1051560"/>
            <a:ext cx="11094415" cy="777240"/>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Für NGOs: Mitgestalten und Beteiligung stärken</a:t>
            </a:r>
            <a:endParaRPr lang="de-AT" sz="2400" noProof="0" dirty="0"/>
          </a:p>
        </p:txBody>
      </p:sp>
      <p:sp>
        <p:nvSpPr>
          <p:cNvPr id="5" name="Shape 3"/>
          <p:cNvSpPr/>
          <p:nvPr/>
        </p:nvSpPr>
        <p:spPr>
          <a:xfrm>
            <a:off x="548640" y="2103120"/>
            <a:ext cx="11094415" cy="3246120"/>
          </a:xfrm>
          <a:prstGeom prst="roundRect">
            <a:avLst>
              <a:gd name="adj" fmla="val 1690"/>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6" name="Shape 4"/>
          <p:cNvSpPr/>
          <p:nvPr/>
        </p:nvSpPr>
        <p:spPr>
          <a:xfrm>
            <a:off x="960120" y="3223260"/>
            <a:ext cx="1005840" cy="1005840"/>
          </a:xfrm>
          <a:prstGeom prst="ellipse">
            <a:avLst/>
          </a:prstGeom>
          <a:solidFill>
            <a:srgbClr val="6D2E46"/>
          </a:solidFill>
          <a:ln/>
        </p:spPr>
        <p:txBody>
          <a:bodyPr/>
          <a:lstStyle/>
          <a:p>
            <a:endParaRPr lang="de-AT" noProof="0" dirty="0"/>
          </a:p>
        </p:txBody>
      </p:sp>
      <p:pic>
        <p:nvPicPr>
          <p:cNvPr id="7" name="Image 0" descr="/home/claude/work/icons/handshake.png"/>
          <p:cNvPicPr>
            <a:picLocks noChangeAspect="1"/>
          </p:cNvPicPr>
          <p:nvPr/>
        </p:nvPicPr>
        <p:blipFill>
          <a:blip r:embed="rId3"/>
          <a:stretch>
            <a:fillRect/>
          </a:stretch>
        </p:blipFill>
        <p:spPr>
          <a:xfrm>
            <a:off x="1231697" y="3494837"/>
            <a:ext cx="462686" cy="462686"/>
          </a:xfrm>
          <a:prstGeom prst="rect">
            <a:avLst/>
          </a:prstGeom>
        </p:spPr>
      </p:pic>
      <p:sp>
        <p:nvSpPr>
          <p:cNvPr id="8" name="Shape 5"/>
          <p:cNvSpPr/>
          <p:nvPr/>
        </p:nvSpPr>
        <p:spPr>
          <a:xfrm>
            <a:off x="2468880" y="2602992"/>
            <a:ext cx="82296" cy="82296"/>
          </a:xfrm>
          <a:prstGeom prst="ellipse">
            <a:avLst/>
          </a:prstGeom>
          <a:solidFill>
            <a:srgbClr val="C9973E"/>
          </a:solidFill>
          <a:ln/>
        </p:spPr>
        <p:txBody>
          <a:bodyPr/>
          <a:lstStyle/>
          <a:p>
            <a:endParaRPr lang="de-AT" noProof="0" dirty="0"/>
          </a:p>
        </p:txBody>
      </p:sp>
      <p:sp>
        <p:nvSpPr>
          <p:cNvPr id="9" name="Text 6"/>
          <p:cNvSpPr/>
          <p:nvPr/>
        </p:nvSpPr>
        <p:spPr>
          <a:xfrm>
            <a:off x="2724912" y="2194560"/>
            <a:ext cx="8460943" cy="899160"/>
          </a:xfrm>
          <a:prstGeom prst="rect">
            <a:avLst/>
          </a:prstGeom>
          <a:noFill/>
          <a:ln/>
        </p:spPr>
        <p:txBody>
          <a:bodyPr wrap="square" lIns="0" tIns="0" rIns="0" bIns="0" rtlCol="0" anchor="ctr"/>
          <a:lstStyle/>
          <a:p>
            <a:pPr marL="0" indent="0">
              <a:lnSpc>
                <a:spcPct val="112000"/>
              </a:lnSpc>
              <a:buNone/>
            </a:pPr>
            <a:r>
              <a:rPr lang="de-AT" sz="1400" noProof="0" dirty="0" err="1">
                <a:solidFill>
                  <a:srgbClr val="2E1B26"/>
                </a:solidFill>
                <a:latin typeface="Calibri" pitchFamily="34" charset="0"/>
                <a:ea typeface="Calibri" pitchFamily="34" charset="-122"/>
                <a:cs typeface="Calibri" pitchFamily="34" charset="-120"/>
              </a:rPr>
              <a:t>Bürger:innenrat</a:t>
            </a:r>
            <a:r>
              <a:rPr lang="de-AT" sz="1400" noProof="0" dirty="0">
                <a:solidFill>
                  <a:srgbClr val="2E1B26"/>
                </a:solidFill>
                <a:latin typeface="Calibri" pitchFamily="34" charset="0"/>
                <a:ea typeface="Calibri" pitchFamily="34" charset="-122"/>
                <a:cs typeface="Calibri" pitchFamily="34" charset="-120"/>
              </a:rPr>
              <a:t> für Biodiversität als Vorbild nutzen – ähnlich dem Österreichischen Klimarat von 2022.</a:t>
            </a:r>
            <a:endParaRPr lang="de-AT" sz="1400" noProof="0" dirty="0"/>
          </a:p>
        </p:txBody>
      </p:sp>
      <p:sp>
        <p:nvSpPr>
          <p:cNvPr id="10" name="Shape 7"/>
          <p:cNvSpPr/>
          <p:nvPr/>
        </p:nvSpPr>
        <p:spPr>
          <a:xfrm>
            <a:off x="2468880" y="3685032"/>
            <a:ext cx="82296" cy="82296"/>
          </a:xfrm>
          <a:prstGeom prst="ellipse">
            <a:avLst/>
          </a:prstGeom>
          <a:solidFill>
            <a:srgbClr val="C9973E"/>
          </a:solidFill>
          <a:ln/>
        </p:spPr>
        <p:txBody>
          <a:bodyPr/>
          <a:lstStyle/>
          <a:p>
            <a:endParaRPr lang="de-AT" noProof="0" dirty="0"/>
          </a:p>
        </p:txBody>
      </p:sp>
      <p:sp>
        <p:nvSpPr>
          <p:cNvPr id="11" name="Text 8"/>
          <p:cNvSpPr/>
          <p:nvPr/>
        </p:nvSpPr>
        <p:spPr>
          <a:xfrm>
            <a:off x="2724912" y="327660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Citizen Science ausbauen, um Monitoring-Lücken zu schließen und Sichtbarkeit für eigene Anliegen zu schaffen.</a:t>
            </a:r>
            <a:endParaRPr lang="de-AT" sz="1400" noProof="0" dirty="0"/>
          </a:p>
        </p:txBody>
      </p:sp>
      <p:sp>
        <p:nvSpPr>
          <p:cNvPr id="12" name="Shape 9"/>
          <p:cNvSpPr/>
          <p:nvPr/>
        </p:nvSpPr>
        <p:spPr>
          <a:xfrm>
            <a:off x="2468880" y="4767072"/>
            <a:ext cx="82296" cy="82296"/>
          </a:xfrm>
          <a:prstGeom prst="ellipse">
            <a:avLst/>
          </a:prstGeom>
          <a:solidFill>
            <a:srgbClr val="C9973E"/>
          </a:solidFill>
          <a:ln/>
        </p:spPr>
        <p:txBody>
          <a:bodyPr/>
          <a:lstStyle/>
          <a:p>
            <a:endParaRPr lang="de-AT" noProof="0" dirty="0"/>
          </a:p>
        </p:txBody>
      </p:sp>
      <p:sp>
        <p:nvSpPr>
          <p:cNvPr id="13" name="Text 10"/>
          <p:cNvSpPr/>
          <p:nvPr/>
        </p:nvSpPr>
        <p:spPr>
          <a:xfrm>
            <a:off x="2724912" y="435864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Umweltmediation als Instrument bei Ziel- und Ressourcenkonflikten aktiv einsetzen und einfordern.</a:t>
            </a:r>
            <a:endParaRPr lang="de-AT" sz="1400" noProof="0" dirty="0"/>
          </a:p>
        </p:txBody>
      </p:sp>
      <p:sp>
        <p:nvSpPr>
          <p:cNvPr id="14" name="Text 11"/>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Vertiefungsfolie (optional)</a:t>
            </a:r>
            <a:endParaRPr lang="de-AT" sz="900" noProof="0" dirty="0"/>
          </a:p>
        </p:txBody>
      </p:sp>
      <p:sp>
        <p:nvSpPr>
          <p:cNvPr id="15" name="Text 12"/>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384048"/>
            <a:ext cx="2011680" cy="457200"/>
          </a:xfrm>
          <a:prstGeom prst="rect">
            <a:avLst/>
          </a:prstGeom>
          <a:noFill/>
          <a:ln/>
        </p:spPr>
        <p:txBody>
          <a:bodyPr wrap="square" lIns="0" tIns="0" rIns="0" bIns="0" rtlCol="0" anchor="ctr"/>
          <a:lstStyle/>
          <a:p>
            <a:pPr marL="0" indent="0">
              <a:buNone/>
            </a:pPr>
            <a:r>
              <a:rPr lang="de-AT" sz="1800" b="1" noProof="0" dirty="0">
                <a:solidFill>
                  <a:srgbClr val="C9973E"/>
                </a:solidFill>
                <a:latin typeface="Cambria" pitchFamily="34" charset="0"/>
                <a:ea typeface="Cambria" pitchFamily="34" charset="-122"/>
                <a:cs typeface="Cambria" pitchFamily="34" charset="-120"/>
              </a:rPr>
              <a:t>2.V-C</a:t>
            </a:r>
            <a:endParaRPr lang="de-AT" sz="1800" noProof="0" dirty="0"/>
          </a:p>
        </p:txBody>
      </p:sp>
      <p:sp>
        <p:nvSpPr>
          <p:cNvPr id="3" name="Text 1"/>
          <p:cNvSpPr/>
          <p:nvPr/>
        </p:nvSpPr>
        <p:spPr>
          <a:xfrm>
            <a:off x="548640" y="749808"/>
            <a:ext cx="5486400" cy="292608"/>
          </a:xfrm>
          <a:prstGeom prst="rect">
            <a:avLst/>
          </a:prstGeom>
          <a:noFill/>
          <a:ln/>
        </p:spPr>
        <p:txBody>
          <a:bodyPr wrap="square" lIns="0" tIns="0" rIns="0" bIns="0" rtlCol="0" anchor="ctr"/>
          <a:lstStyle/>
          <a:p>
            <a:pPr marL="0" indent="0">
              <a:buNone/>
            </a:pPr>
            <a:r>
              <a:rPr lang="de-AT" sz="1100" b="1" kern="0" spc="100" noProof="0" dirty="0">
                <a:solidFill>
                  <a:srgbClr val="C9973E"/>
                </a:solidFill>
                <a:latin typeface="Calibri" pitchFamily="34" charset="0"/>
                <a:ea typeface="Calibri" pitchFamily="34" charset="-122"/>
                <a:cs typeface="Calibri" pitchFamily="34" charset="-120"/>
              </a:rPr>
              <a:t>VERTIEFUNG (OPTIONAL)</a:t>
            </a:r>
            <a:endParaRPr lang="de-AT" sz="1100" noProof="0" dirty="0"/>
          </a:p>
        </p:txBody>
      </p:sp>
      <p:sp>
        <p:nvSpPr>
          <p:cNvPr id="4" name="Text 2"/>
          <p:cNvSpPr/>
          <p:nvPr/>
        </p:nvSpPr>
        <p:spPr>
          <a:xfrm>
            <a:off x="548640" y="1051560"/>
            <a:ext cx="11094415" cy="777240"/>
          </a:xfrm>
          <a:prstGeom prst="rect">
            <a:avLst/>
          </a:prstGeom>
          <a:noFill/>
          <a:ln/>
        </p:spPr>
        <p:txBody>
          <a:bodyPr wrap="square" lIns="0" tIns="0" rIns="0" bIns="0" rtlCol="0" anchor="ctr"/>
          <a:lstStyle/>
          <a:p>
            <a:pPr marL="0" indent="0">
              <a:buNone/>
            </a:pPr>
            <a:r>
              <a:rPr lang="de-AT" sz="2400" b="1" noProof="0" dirty="0">
                <a:solidFill>
                  <a:srgbClr val="6D2E46"/>
                </a:solidFill>
                <a:latin typeface="Cambria" pitchFamily="34" charset="0"/>
                <a:ea typeface="Cambria" pitchFamily="34" charset="-122"/>
                <a:cs typeface="Cambria" pitchFamily="34" charset="-120"/>
              </a:rPr>
              <a:t>Für Unternehmen: Vom Risiko zur Marktchance</a:t>
            </a:r>
            <a:endParaRPr lang="de-AT" sz="2400" noProof="0" dirty="0"/>
          </a:p>
        </p:txBody>
      </p:sp>
      <p:sp>
        <p:nvSpPr>
          <p:cNvPr id="5" name="Shape 3"/>
          <p:cNvSpPr/>
          <p:nvPr/>
        </p:nvSpPr>
        <p:spPr>
          <a:xfrm>
            <a:off x="548640" y="2103120"/>
            <a:ext cx="11094415" cy="3246120"/>
          </a:xfrm>
          <a:prstGeom prst="roundRect">
            <a:avLst>
              <a:gd name="adj" fmla="val 1690"/>
            </a:avLst>
          </a:prstGeom>
          <a:solidFill>
            <a:srgbClr val="F7F6F2"/>
          </a:solidFill>
          <a:ln/>
          <a:effectLst>
            <a:outerShdw blurRad="76200" dist="25400" dir="5400000" algn="bl" rotWithShape="0">
              <a:srgbClr val="2E1526">
                <a:alpha val="16000"/>
              </a:srgbClr>
            </a:outerShdw>
          </a:effectLst>
        </p:spPr>
        <p:txBody>
          <a:bodyPr/>
          <a:lstStyle/>
          <a:p>
            <a:endParaRPr lang="de-AT" noProof="0" dirty="0"/>
          </a:p>
        </p:txBody>
      </p:sp>
      <p:sp>
        <p:nvSpPr>
          <p:cNvPr id="6" name="Shape 4"/>
          <p:cNvSpPr/>
          <p:nvPr/>
        </p:nvSpPr>
        <p:spPr>
          <a:xfrm>
            <a:off x="960120" y="3223260"/>
            <a:ext cx="1005840" cy="1005840"/>
          </a:xfrm>
          <a:prstGeom prst="ellipse">
            <a:avLst/>
          </a:prstGeom>
          <a:solidFill>
            <a:srgbClr val="6D2E46"/>
          </a:solidFill>
          <a:ln/>
        </p:spPr>
        <p:txBody>
          <a:bodyPr/>
          <a:lstStyle/>
          <a:p>
            <a:endParaRPr lang="de-AT" noProof="0" dirty="0"/>
          </a:p>
        </p:txBody>
      </p:sp>
      <p:pic>
        <p:nvPicPr>
          <p:cNvPr id="7" name="Image 0" descr="/home/claude/work/icons/building.png"/>
          <p:cNvPicPr>
            <a:picLocks noChangeAspect="1"/>
          </p:cNvPicPr>
          <p:nvPr/>
        </p:nvPicPr>
        <p:blipFill>
          <a:blip r:embed="rId3"/>
          <a:stretch>
            <a:fillRect/>
          </a:stretch>
        </p:blipFill>
        <p:spPr>
          <a:xfrm>
            <a:off x="1231697" y="3494837"/>
            <a:ext cx="462686" cy="462686"/>
          </a:xfrm>
          <a:prstGeom prst="rect">
            <a:avLst/>
          </a:prstGeom>
        </p:spPr>
      </p:pic>
      <p:sp>
        <p:nvSpPr>
          <p:cNvPr id="8" name="Shape 5"/>
          <p:cNvSpPr/>
          <p:nvPr/>
        </p:nvSpPr>
        <p:spPr>
          <a:xfrm>
            <a:off x="2468880" y="2602992"/>
            <a:ext cx="82296" cy="82296"/>
          </a:xfrm>
          <a:prstGeom prst="ellipse">
            <a:avLst/>
          </a:prstGeom>
          <a:solidFill>
            <a:srgbClr val="C9973E"/>
          </a:solidFill>
          <a:ln/>
        </p:spPr>
        <p:txBody>
          <a:bodyPr/>
          <a:lstStyle/>
          <a:p>
            <a:endParaRPr lang="de-AT" noProof="0" dirty="0"/>
          </a:p>
        </p:txBody>
      </p:sp>
      <p:sp>
        <p:nvSpPr>
          <p:cNvPr id="9" name="Text 6"/>
          <p:cNvSpPr/>
          <p:nvPr/>
        </p:nvSpPr>
        <p:spPr>
          <a:xfrm>
            <a:off x="2724912" y="219456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CSRD-Reporting als Rahmen nutzen: Biodiversitätsrisiken und -abhängigkeiten systematisch offenlegen.</a:t>
            </a:r>
            <a:endParaRPr lang="de-AT" sz="1400" noProof="0" dirty="0"/>
          </a:p>
        </p:txBody>
      </p:sp>
      <p:sp>
        <p:nvSpPr>
          <p:cNvPr id="10" name="Shape 7"/>
          <p:cNvSpPr/>
          <p:nvPr/>
        </p:nvSpPr>
        <p:spPr>
          <a:xfrm>
            <a:off x="2468880" y="3685032"/>
            <a:ext cx="82296" cy="82296"/>
          </a:xfrm>
          <a:prstGeom prst="ellipse">
            <a:avLst/>
          </a:prstGeom>
          <a:solidFill>
            <a:srgbClr val="C9973E"/>
          </a:solidFill>
          <a:ln/>
        </p:spPr>
        <p:txBody>
          <a:bodyPr/>
          <a:lstStyle/>
          <a:p>
            <a:endParaRPr lang="de-AT" noProof="0" dirty="0"/>
          </a:p>
        </p:txBody>
      </p:sp>
      <p:sp>
        <p:nvSpPr>
          <p:cNvPr id="11" name="Text 8"/>
          <p:cNvSpPr/>
          <p:nvPr/>
        </p:nvSpPr>
        <p:spPr>
          <a:xfrm>
            <a:off x="2724912" y="327660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Biodiversitätszertifikate und -fonds nur mit strenger, unabhängiger Kontrolle glaubwürdig einsetzen.</a:t>
            </a:r>
            <a:endParaRPr lang="de-AT" sz="1400" noProof="0" dirty="0"/>
          </a:p>
        </p:txBody>
      </p:sp>
      <p:sp>
        <p:nvSpPr>
          <p:cNvPr id="12" name="Shape 9"/>
          <p:cNvSpPr/>
          <p:nvPr/>
        </p:nvSpPr>
        <p:spPr>
          <a:xfrm>
            <a:off x="2468880" y="4767072"/>
            <a:ext cx="82296" cy="82296"/>
          </a:xfrm>
          <a:prstGeom prst="ellipse">
            <a:avLst/>
          </a:prstGeom>
          <a:solidFill>
            <a:srgbClr val="C9973E"/>
          </a:solidFill>
          <a:ln/>
        </p:spPr>
        <p:txBody>
          <a:bodyPr/>
          <a:lstStyle/>
          <a:p>
            <a:endParaRPr lang="de-AT" noProof="0" dirty="0"/>
          </a:p>
        </p:txBody>
      </p:sp>
      <p:sp>
        <p:nvSpPr>
          <p:cNvPr id="13" name="Text 10"/>
          <p:cNvSpPr/>
          <p:nvPr/>
        </p:nvSpPr>
        <p:spPr>
          <a:xfrm>
            <a:off x="2724912" y="4358640"/>
            <a:ext cx="8460943" cy="899160"/>
          </a:xfrm>
          <a:prstGeom prst="rect">
            <a:avLst/>
          </a:prstGeom>
          <a:noFill/>
          <a:ln/>
        </p:spPr>
        <p:txBody>
          <a:bodyPr wrap="square" lIns="0" tIns="0" rIns="0" bIns="0" rtlCol="0" anchor="ctr"/>
          <a:lstStyle/>
          <a:p>
            <a:pPr marL="0" indent="0">
              <a:lnSpc>
                <a:spcPct val="112000"/>
              </a:lnSpc>
              <a:buNone/>
            </a:pPr>
            <a:r>
              <a:rPr lang="de-AT" sz="1400" noProof="0" dirty="0">
                <a:solidFill>
                  <a:srgbClr val="2E1B26"/>
                </a:solidFill>
                <a:latin typeface="Calibri" pitchFamily="34" charset="0"/>
                <a:ea typeface="Calibri" pitchFamily="34" charset="-122"/>
                <a:cs typeface="Calibri" pitchFamily="34" charset="-120"/>
              </a:rPr>
              <a:t>Subventionsabbau als Marktchance begreifen: Wer frühzeitig umsteigt, sichert sich Wettbewerbsvorteile.</a:t>
            </a:r>
            <a:endParaRPr lang="de-AT" sz="1400" noProof="0" dirty="0"/>
          </a:p>
        </p:txBody>
      </p:sp>
      <p:sp>
        <p:nvSpPr>
          <p:cNvPr id="14" name="Text 11"/>
          <p:cNvSpPr/>
          <p:nvPr/>
        </p:nvSpPr>
        <p:spPr>
          <a:xfrm>
            <a:off x="457200" y="6510528"/>
            <a:ext cx="7315200" cy="274320"/>
          </a:xfrm>
          <a:prstGeom prst="rect">
            <a:avLst/>
          </a:prstGeom>
          <a:noFill/>
          <a:ln/>
        </p:spPr>
        <p:txBody>
          <a:bodyPr wrap="square" lIns="0" tIns="0" rIns="0" bIns="0" rtlCol="0" anchor="ctr"/>
          <a:lstStyle/>
          <a:p>
            <a:pPr marL="0" indent="0">
              <a:buNone/>
            </a:pPr>
            <a:r>
              <a:rPr lang="de-AT" sz="900" noProof="0" dirty="0">
                <a:solidFill>
                  <a:srgbClr val="71606A"/>
                </a:solidFill>
                <a:latin typeface="Calibri" pitchFamily="34" charset="0"/>
                <a:ea typeface="Calibri" pitchFamily="34" charset="-122"/>
                <a:cs typeface="Calibri" pitchFamily="34" charset="-120"/>
              </a:rPr>
              <a:t>Modul 2 — Vertiefungsfolie (optional)</a:t>
            </a:r>
            <a:endParaRPr lang="de-AT" sz="900" noProof="0" dirty="0"/>
          </a:p>
        </p:txBody>
      </p:sp>
      <p:sp>
        <p:nvSpPr>
          <p:cNvPr id="15" name="Text 12"/>
          <p:cNvSpPr/>
          <p:nvPr/>
        </p:nvSpPr>
        <p:spPr>
          <a:xfrm>
            <a:off x="7772400" y="6510528"/>
            <a:ext cx="3870655" cy="274320"/>
          </a:xfrm>
          <a:prstGeom prst="rect">
            <a:avLst/>
          </a:prstGeom>
          <a:noFill/>
          <a:ln/>
        </p:spPr>
        <p:txBody>
          <a:bodyPr wrap="square" lIns="0" tIns="0" rIns="0" bIns="0" rtlCol="0" anchor="ctr"/>
          <a:lstStyle/>
          <a:p>
            <a:pPr marL="0" indent="0" algn="r">
              <a:buNone/>
            </a:pPr>
            <a:r>
              <a:rPr lang="de-AT" sz="900" noProof="0" dirty="0">
                <a:solidFill>
                  <a:srgbClr val="71606A"/>
                </a:solidFill>
                <a:latin typeface="Calibri" pitchFamily="34" charset="0"/>
                <a:ea typeface="Calibri" pitchFamily="34" charset="-122"/>
                <a:cs typeface="Calibri" pitchFamily="34" charset="-120"/>
              </a:rPr>
              <a:t>Workshop-Baukasten </a:t>
            </a:r>
            <a:r>
              <a:rPr lang="de-AT" sz="900" noProof="0" dirty="0" err="1">
                <a:solidFill>
                  <a:srgbClr val="71606A"/>
                </a:solidFill>
                <a:latin typeface="Calibri" pitchFamily="34" charset="0"/>
                <a:ea typeface="Calibri" pitchFamily="34" charset="-122"/>
                <a:cs typeface="Calibri" pitchFamily="34" charset="-120"/>
              </a:rPr>
              <a:t>Biodiversity</a:t>
            </a:r>
            <a:r>
              <a:rPr lang="de-AT" sz="900" noProof="0" dirty="0">
                <a:solidFill>
                  <a:srgbClr val="71606A"/>
                </a:solidFill>
                <a:latin typeface="Calibri" pitchFamily="34" charset="0"/>
                <a:ea typeface="Calibri" pitchFamily="34" charset="-122"/>
                <a:cs typeface="Calibri" pitchFamily="34" charset="-120"/>
              </a:rPr>
              <a:t> Austria – International</a:t>
            </a:r>
            <a:endParaRPr lang="de-AT" sz="900" noProof="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6D2E46"/>
        </a:solidFill>
        <a:effectLst/>
      </p:bgPr>
    </p:bg>
    <p:spTree>
      <p:nvGrpSpPr>
        <p:cNvPr id="1" name=""/>
        <p:cNvGrpSpPr/>
        <p:nvPr/>
      </p:nvGrpSpPr>
      <p:grpSpPr>
        <a:xfrm>
          <a:off x="0" y="0"/>
          <a:ext cx="0" cy="0"/>
          <a:chOff x="0" y="0"/>
          <a:chExt cx="0" cy="0"/>
        </a:xfrm>
      </p:grpSpPr>
      <p:sp>
        <p:nvSpPr>
          <p:cNvPr id="2" name="Shape 0"/>
          <p:cNvSpPr/>
          <p:nvPr/>
        </p:nvSpPr>
        <p:spPr>
          <a:xfrm>
            <a:off x="9692640" y="-1645920"/>
            <a:ext cx="4572000" cy="4572000"/>
          </a:xfrm>
          <a:prstGeom prst="ellipse">
            <a:avLst/>
          </a:prstGeom>
          <a:solidFill>
            <a:srgbClr val="4A1E30"/>
          </a:solidFill>
          <a:ln/>
        </p:spPr>
        <p:txBody>
          <a:bodyPr/>
          <a:lstStyle/>
          <a:p>
            <a:endParaRPr lang="de-AT" noProof="0" dirty="0"/>
          </a:p>
        </p:txBody>
      </p:sp>
      <p:sp>
        <p:nvSpPr>
          <p:cNvPr id="3" name="Shape 1"/>
          <p:cNvSpPr/>
          <p:nvPr/>
        </p:nvSpPr>
        <p:spPr>
          <a:xfrm>
            <a:off x="-1371600" y="4754880"/>
            <a:ext cx="3657600" cy="3657600"/>
          </a:xfrm>
          <a:prstGeom prst="ellipse">
            <a:avLst/>
          </a:prstGeom>
          <a:solidFill>
            <a:srgbClr val="4A1E30"/>
          </a:solidFill>
          <a:ln/>
        </p:spPr>
        <p:txBody>
          <a:bodyPr/>
          <a:lstStyle/>
          <a:p>
            <a:endParaRPr lang="de-AT" noProof="0" dirty="0"/>
          </a:p>
        </p:txBody>
      </p:sp>
      <p:pic>
        <p:nvPicPr>
          <p:cNvPr id="4" name="Image 0" descr="/home/claude/work/icons/arrow_right.png"/>
          <p:cNvPicPr>
            <a:picLocks noChangeAspect="1"/>
          </p:cNvPicPr>
          <p:nvPr/>
        </p:nvPicPr>
        <p:blipFill>
          <a:blip r:embed="rId3"/>
          <a:stretch>
            <a:fillRect/>
          </a:stretch>
        </p:blipFill>
        <p:spPr>
          <a:xfrm>
            <a:off x="822960" y="2331720"/>
            <a:ext cx="502920" cy="502920"/>
          </a:xfrm>
          <a:prstGeom prst="rect">
            <a:avLst/>
          </a:prstGeom>
        </p:spPr>
      </p:pic>
      <p:sp>
        <p:nvSpPr>
          <p:cNvPr id="5" name="Text 2"/>
          <p:cNvSpPr/>
          <p:nvPr/>
        </p:nvSpPr>
        <p:spPr>
          <a:xfrm>
            <a:off x="1508760" y="2286000"/>
            <a:ext cx="8869680" cy="822960"/>
          </a:xfrm>
          <a:prstGeom prst="rect">
            <a:avLst/>
          </a:prstGeom>
          <a:noFill/>
          <a:ln/>
        </p:spPr>
        <p:txBody>
          <a:bodyPr wrap="square" lIns="0" tIns="0" rIns="0" bIns="0" rtlCol="0" anchor="ctr"/>
          <a:lstStyle/>
          <a:p>
            <a:pPr marL="0" indent="0">
              <a:buNone/>
            </a:pPr>
            <a:r>
              <a:rPr lang="de-AT" sz="2600" b="1" noProof="0" dirty="0">
                <a:solidFill>
                  <a:srgbClr val="FFFFFF"/>
                </a:solidFill>
                <a:latin typeface="Cambria" pitchFamily="34" charset="0"/>
                <a:ea typeface="Cambria" pitchFamily="34" charset="-122"/>
                <a:cs typeface="Cambria" pitchFamily="34" charset="-120"/>
              </a:rPr>
              <a:t>Weiter geht’s mit Business &amp; </a:t>
            </a:r>
            <a:r>
              <a:rPr lang="de-AT" sz="2600" b="1" noProof="0" dirty="0" err="1">
                <a:solidFill>
                  <a:srgbClr val="FFFFFF"/>
                </a:solidFill>
                <a:latin typeface="Cambria" pitchFamily="34" charset="0"/>
                <a:ea typeface="Cambria" pitchFamily="34" charset="-122"/>
                <a:cs typeface="Cambria" pitchFamily="34" charset="-120"/>
              </a:rPr>
              <a:t>Biodiversity</a:t>
            </a:r>
            <a:r>
              <a:rPr lang="de-AT" sz="2600" b="1" noProof="0" dirty="0">
                <a:solidFill>
                  <a:srgbClr val="FFFFFF"/>
                </a:solidFill>
                <a:latin typeface="Cambria" pitchFamily="34" charset="0"/>
                <a:ea typeface="Cambria" pitchFamily="34" charset="-122"/>
                <a:cs typeface="Cambria" pitchFamily="34" charset="-120"/>
              </a:rPr>
              <a:t>.</a:t>
            </a:r>
            <a:endParaRPr lang="de-AT" sz="2600" noProof="0" dirty="0"/>
          </a:p>
        </p:txBody>
      </p:sp>
      <p:sp>
        <p:nvSpPr>
          <p:cNvPr id="6" name="Text 3"/>
          <p:cNvSpPr/>
          <p:nvPr/>
        </p:nvSpPr>
        <p:spPr>
          <a:xfrm>
            <a:off x="1508760" y="3108960"/>
            <a:ext cx="8686800" cy="548640"/>
          </a:xfrm>
          <a:prstGeom prst="rect">
            <a:avLst/>
          </a:prstGeom>
          <a:noFill/>
          <a:ln/>
        </p:spPr>
        <p:txBody>
          <a:bodyPr wrap="square" lIns="0" tIns="0" rIns="0" bIns="0" rtlCol="0" anchor="ctr"/>
          <a:lstStyle/>
          <a:p>
            <a:pPr marL="0" indent="0">
              <a:buNone/>
            </a:pPr>
            <a:r>
              <a:rPr lang="de-AT" sz="1400" noProof="0" dirty="0">
                <a:solidFill>
                  <a:srgbClr val="E3CBD3"/>
                </a:solidFill>
                <a:latin typeface="Calibri" pitchFamily="34" charset="0"/>
                <a:ea typeface="Calibri" pitchFamily="34" charset="-122"/>
                <a:cs typeface="Calibri" pitchFamily="34" charset="-120"/>
              </a:rPr>
              <a:t>Weiter mit Modul 3 (Business &amp; </a:t>
            </a:r>
            <a:r>
              <a:rPr lang="de-AT" sz="1400" noProof="0" dirty="0" err="1">
                <a:solidFill>
                  <a:srgbClr val="E3CBD3"/>
                </a:solidFill>
                <a:latin typeface="Calibri" pitchFamily="34" charset="0"/>
                <a:ea typeface="Calibri" pitchFamily="34" charset="-122"/>
                <a:cs typeface="Calibri" pitchFamily="34" charset="-120"/>
              </a:rPr>
              <a:t>Biodiversity</a:t>
            </a:r>
            <a:r>
              <a:rPr lang="de-AT" sz="1400" noProof="0" dirty="0">
                <a:solidFill>
                  <a:srgbClr val="E3CBD3"/>
                </a:solidFill>
                <a:latin typeface="Calibri" pitchFamily="34" charset="0"/>
                <a:ea typeface="Calibri" pitchFamily="34" charset="-122"/>
                <a:cs typeface="Calibri" pitchFamily="34" charset="-120"/>
              </a:rPr>
              <a:t>) oder der interaktiven Session.</a:t>
            </a:r>
            <a:endParaRPr lang="de-AT" sz="1400"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58c593c-7a79-4d13-a3c1-4a34eb7309f1" xsi:nil="true"/>
    <lcf76f155ced4ddcb4097134ff3c332f xmlns="4a50f13b-4fa6-4cd1-a0b0-e889c1a502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8E5B55EDA2BF804EA6CA9D7C138AA31B" ma:contentTypeVersion="12" ma:contentTypeDescription="Ein neues Dokument erstellen." ma:contentTypeScope="" ma:versionID="44e92f3790f612255e740ab0d7516f75">
  <xsd:schema xmlns:xsd="http://www.w3.org/2001/XMLSchema" xmlns:xs="http://www.w3.org/2001/XMLSchema" xmlns:p="http://schemas.microsoft.com/office/2006/metadata/properties" xmlns:ns2="4a50f13b-4fa6-4cd1-a0b0-e889c1a50230" xmlns:ns3="758c593c-7a79-4d13-a3c1-4a34eb7309f1" targetNamespace="http://schemas.microsoft.com/office/2006/metadata/properties" ma:root="true" ma:fieldsID="91dc30856350143c713a76d74aafba95" ns2:_="" ns3:_="">
    <xsd:import namespace="4a50f13b-4fa6-4cd1-a0b0-e889c1a50230"/>
    <xsd:import namespace="758c593c-7a79-4d13-a3c1-4a34eb7309f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50f13b-4fa6-4cd1-a0b0-e889c1a502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c6a49d7e-e5fe-438e-8ed0-87d402db5fe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8c593c-7a79-4d13-a3c1-4a34eb7309f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ba2c573-2078-45ac-9cfd-b1d6d7032129}" ma:internalName="TaxCatchAll" ma:showField="CatchAllData" ma:web="758c593c-7a79-4d13-a3c1-4a34eb7309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7AEC21-E917-48AF-8359-5EB0B0E1BB8E}">
  <ds:schemaRefs>
    <ds:schemaRef ds:uri="4a50f13b-4fa6-4cd1-a0b0-e889c1a50230"/>
    <ds:schemaRef ds:uri="http://purl.org/dc/elements/1.1/"/>
    <ds:schemaRef ds:uri="http://schemas.microsoft.com/office/2006/documentManagement/types"/>
    <ds:schemaRef ds:uri="http://schemas.microsoft.com/office/2006/metadata/properties"/>
    <ds:schemaRef ds:uri="758c593c-7a79-4d13-a3c1-4a34eb7309f1"/>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633D9D5C-F32C-4175-8DE4-63E2BA2C44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50f13b-4fa6-4cd1-a0b0-e889c1a50230"/>
    <ds:schemaRef ds:uri="758c593c-7a79-4d13-a3c1-4a34eb7309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D73E77-CA2F-409A-BC43-189B206DCC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2094</Words>
  <Application>Microsoft Office PowerPoint</Application>
  <PresentationFormat>Breitbild</PresentationFormat>
  <Paragraphs>186</Paragraphs>
  <Slides>15</Slides>
  <Notes>15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Arial</vt:lpstr>
      <vt:lpstr>Calibri</vt:lpstr>
      <vt:lpstr>Cambria</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Simon Fellinger</cp:lastModifiedBy>
  <cp:revision>2</cp:revision>
  <dcterms:created xsi:type="dcterms:W3CDTF">2026-07-14T14:10:02Z</dcterms:created>
  <dcterms:modified xsi:type="dcterms:W3CDTF">2026-09-29T14:15:39Z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0x0101008E5B55EDA2BF804EA6CA9D7C138AA31B</vt:lpwstr>
  </property>
  <property fmtid="{D5CDD505-2E9C-101B-9397-08002B2CF9AE}" pid="3" name="MediaServiceImageTags">
    <vt:lpwstr/>
  </property>
</Properties>
</file>