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867B202-EC3D-F500-0972-EC114C5874AA}" name="Margarita Hartlieb" initials="MH" userId="S::hartliebm93@univie.ac.at::69fe6df4-cabd-4a58-a31c-e3458b45e0c7" providerId="AD"/>
  <p188:author id="{DEC22E7B-D8EA-F163-9831-0B9F34472B1A}" name="Simon Fellinger" initials="SF" userId="S::fellingers94@univie.ac.at::e6187d78-b9af-4125-84d2-92ad7d7478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Fellinger" userId="e6187d78-b9af-4125-84d2-92ad7d7478ba" providerId="ADAL" clId="{9A787427-40B7-40F6-8F5B-E8C91F515098}"/>
    <pc:docChg chg="modSld">
      <pc:chgData name="Simon Fellinger" userId="e6187d78-b9af-4125-84d2-92ad7d7478ba" providerId="ADAL" clId="{9A787427-40B7-40F6-8F5B-E8C91F515098}" dt="2026-09-29T07:14:18.202" v="51" actId="20577"/>
      <pc:docMkLst>
        <pc:docMk/>
      </pc:docMkLst>
      <pc:sldChg chg="modSp mod">
        <pc:chgData name="Simon Fellinger" userId="e6187d78-b9af-4125-84d2-92ad7d7478ba" providerId="ADAL" clId="{9A787427-40B7-40F6-8F5B-E8C91F515098}" dt="2026-09-29T07:14:18.202" v="51" actId="20577"/>
        <pc:sldMkLst>
          <pc:docMk/>
          <pc:sldMk cId="0" sldId="268"/>
        </pc:sldMkLst>
        <pc:spChg chg="mod">
          <ac:chgData name="Simon Fellinger" userId="e6187d78-b9af-4125-84d2-92ad7d7478ba" providerId="ADAL" clId="{9A787427-40B7-40F6-8F5B-E8C91F515098}" dt="2026-09-29T07:14:18.202" v="51" actId="20577"/>
          <ac:spMkLst>
            <pc:docMk/>
            <pc:sldMk cId="0" sldId="268"/>
            <ac:spMk id="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446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Begrüßen Sie die Teilnehmenden zu Modul 1 und knüpfen Sie kurz an Modul 0 an: IPBES-Assessments liefern die wissenschaftliche Grundlage, das Nexus Assessment ist eines von aktuell 13 solchen Berichten. Erläutern Sie das Kernzitat: Biodiversität ist keine "Nische", sondern die Basis für Wasser, Nahrung, Gesundheit und Klimastabilität – das ist die zentrale Botschaft, die den gesamten Bericht trägt. Quelle: "Multiple Krisen – Gemeinsame Lösungen: Das IPBES Nexus Assessment für Österreich", erarbeitet von 13 Autor:innen österreichischer Institutionen für Biodiversity Austria – International. Kündigen Sie den Ablauf des Moduls an: Nexus-Konzept, Zahlen zum Assessment, fünf thematische Blöcke, Synergien und Anknüpfungspunkte an bestehende Strategien.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Das Nexus Assessment erfasst die Zusammenhänge zwischen den fünf Elementen Biodiversität, Wasser, Nahrung, Gesundheit und Klimawandel (Abbildung 1 / SPM1 im Bericht, S. 4–5). Zentrale Botschaft: getrennte, sektorale Bemühungen (Silo-Ansatz) haben sich häufig als ineffektiv erwiesen, weil die Krisen eng miteinander verknüpft sind. Der Nexus-Ansatz denkt Wechselwirkungen und Abhängigkeiten mit, um Synergien zu nutzen und Zielkonflikte zu vermeiden. Das Fleischkonsum-Beispiel eignet sich gut als Vorgeschmack auf Folie 1.9 und kann hier schon kurz angeteasert werden.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 Nexus Assessment haben 165 Expert:innen von 2022 bis 2024 gearbeitet. Das Assessment stellt insgesamt 71 Handlungsoptionen vor; für diesen österreichischen Bericht wurden davon 22 durch unabhängige Expert:innen ausgewählt und aufgearbeitet – keine vollständige, aber eine für Österreich besonders relevante Auswahl (siehe Tabelle 1 im Originalbericht, S. 3). Die Verabschiedung des SPM erfolgte am 16.12.2024 im Konsens bei der 11. IPBES-Vollversammlung in Windhoek, Namibia – das gibt dem Bericht besonderes politisches Gewicht, ohne dass er einen verbindlichen Weg vorschreibt.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Nur 3 % der österreichischen Landesfläche sind streng geschützt, obwohl über 29 % in irgendeiner Kategorie geschützt sind – Größe, Struktur und Schutzstatus vieler Gebiete sind unzureichend, Naturschutzmaßnahmen werden je nach Bundesland unterschiedlich umgesetzt (Bericht S. 7). Bei der Agrarökologie zeigt die Evaluierung der ÖPUL-Maßnahmen positive Effekte auf die Biodiversität; eine stärkere Kopplung der Zahlungen an messbare ökologische Wirkung (Ergebnisorientierung) gilt als wichtiger Hebel. Beide Bereiche zeigen, wie eng gebietsbezogener Naturschutz und landwirtschaftliche Praxis zusammenhängen – ein Kernbeispiel für den Nexus-Gedanken.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Österreich gilt gemeinhin als wasserreiches Land – tatsächlich sinkt die Wasserverfügbarkeit regional bereits spürbar (Gletscherrückgang, sinkende Grundwasserspiegel, mehr hydrologische Extremereignisse; Bericht S. 10). Bei Stauanlagen sind Rückbau ("dam removal"), Modernisierung und die Reduktion von Schwall-Sunk-Betrieb (inkl. der wenig bekannten "Hydrofibrillation") zentrale Hebel. Für urbane Räume zählen Regenwassermanagement und blau-grüne Infrastruktur zu den wirksamsten Maßnahmen gegen Hitzeinseln und Überlastung der Wasserinfrastruktur.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Rund zwei Drittel der Lebensmittelabfälle in Österreich entstehen im Endverbrauch (Haushalte, Gastronomie, Großküchen), gefolgt von Ernte (13 %), Verarbeitung (10 %) und Handel (9 %; Bericht S. 13). Die aktualisierten AGES-Ernährungsempfehlungen berücksichtigen erstmals auch Umwelt- und Klimaaspekte: Ernährungsemissionen und Landnutzung könnten um über 50 % sinken, bei gleichzeitig geringerer Krankheitslast. Wichtig gegenüber der Zielgruppe: Es geht nicht um vollständigen Verzicht, sondern um eine pflanzenbetonte Ernährung.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Luftverschmutzung ist das größte umweltbedingte Gesundheitsrisiko: allein 2020 gab es in Österreich 4.480 vorzeitige Sterbefälle durch Feinstaub, Stickstoffdioxid und Ozon (Bericht S. 15). Neu und wichtig für Diskussionen: Mikro-/Nanoplastik und PFAS ("Ewigkeitschemikalien") als aufstrebende Belastung. Der Gesundheitssektor selbst verursacht rund 7 % des österreichischen CO2-Fußabdrucks – die Vorbildfunktion des Sektors kann daher auch klimapolitisch wirken.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Jahresdurchschnittstemperatur in Österreich ist seit Beginn der Industrialisierung bereits um 3,1 °C gestiegen (Bericht S. 4, mit Verweis auf AAR2). Der Ausbau erneuerbarer Energien ist klimapolitisch notwendig, erhöht aber die Flächenbeanspruchung und kann Lebensräume gefährden – das ist ein bewusst hier hervorgehobener Zielkonflikt, kein Widerspruch zum Nexus-Gedanken, sondern sein Kernanwendungsfall: Es braucht strategische Flächenplanung und Energiesystemmodellierung, um eine Obergrenze für biodiversitätsrelevante Flächenbeanspruchung zu definieren.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hohe Produktion und der hohe Konsum von (insbesondere rotem) Fleisch wirken sich negativ auf Gesundheit, Klima, Biodiversität und Wasserverbrauch aus (Bericht S. 4–5) – eine Reduktion des Fleischkonsums wirkt daher positiv auf alle fünf Nexus-Bereiche gleichzeitig. Das ist das Kernbeispiel des Berichts für einen Nexus-Ansatz und eignet sich gut, um Folie 1.2 (Silo vs. Nexus) hier praktisch zu illustrieren. SPM Kernbotschaft B2 beschreibt genau solche "ausgewogenen" Szenarien. Betonen Sie: Nexus-Ansätze bedeuten nicht, dass jede Maßnahme in jedem Bereich gleich stark wirkt, sondern dass Wechselwirkungen mitgedacht werden.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Bereits bestehende Strategien wie die Biodiversitätsstrategie 2030+, die Auenstrategie, die Moorstrategie oder die Waldstrategie behandeln viele der im Nexus Assessment empfohlenen Handlungsoptionen bereits in Teilen (Bericht S. 3). Auch die EU-Verordnung über die Wiederherstellung der Natur wird im Bericht explizit als Chance gesehen, bereichsübergreifende Verbesserungen zu fördern. Für die Zielgruppe Verwaltung ist das ein zentraler Punkt: Es geht nicht darum, neue Prozesse zu erfinden, sondern bestehende Instrumente konsequenter, koordinierter und besser finanziert umzusetzen. Überleitung zu den interaktiven Übungen bzw. den Vertiefungsfolien.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Diese Folien sind als Brücke zwischen den Assessment-Inhalten (1.1–1.10) und dem weiteren Workshop-Verlauf gedacht. Wählen Sie je nach Hauptzielgruppe des Workshops eine der drei folgenden Varianten aus und blenden Sie die anderen beiden aus.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Für Verwaltung und Politik sind die Handlungsoptionen des Nexus Assessments direkt anschlussfähig an bekannte Instrumente: Raumordnung, ÖPUL, Landes-Naturschutzgesetze. Besonders die Flächenkonflikte zwischen erneuerbaren Energien und Biodiversitätsschutz (siehe 1.8) sind ein Thema, bei dem Landesebene-Akteur:innen unmittelbar gestalten können. Der Österreichische Biodiversitätsrat und die Biodiversitätsstrategie 2030+ bieten dafür bereits Andockpunkte.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Für NGOs bietet der Bericht eine fachlich verhandelte, belastbare Argumentationsgrundlage für Advocacy-Arbeit. Konkrete Ansatzpunkte: Die im Bericht wiederholt genannten Monitoring- und Datenlücken (z. B. bei DNA-Referenzdaten für Umweltproben, S. 9) sind ein Feld, in dem Citizen-Science-Initiativen einen echten Beitrag leisten können. Der Österreichische Biodiversitätsrat sowie Review-Phasen laufender Assessments sind etablierte Beteiligungskanäle.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Etwa die Hälfte der globalen Wirtschaftsleistung hängt direkt von natürlichen Ressourcen ab – Biodiversitätsverlust ist damit auch ein wirtschaftliches Risiko. Für Unternehmen sind die Blöcke Wasser (1.5) und Klima (1.8, Flächenkonflikte bei erneuerbaren Energien) besonders unmittelbar relevant. Vertiefung im eigenen Business &amp; Biodiversity-Modul (Modul 3); hier reicht ein kurzer Ausblick, um die Relevanz zu verankern.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Überleitung zum gewählten nächsten Assessment-Modul. Teilnehmende ermutigen, offene Fragen aus Modul 1 in der anschließenden Diskussion oder den interaktiven Übungen einzubringen.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e-ipbes.de/de/Nexus-Assessment-2264.html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68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275975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3" name="Shape 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275975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4" name="Text 2"/>
          <p:cNvSpPr/>
          <p:nvPr/>
        </p:nvSpPr>
        <p:spPr>
          <a:xfrm>
            <a:off x="822960" y="105156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400" b="1" kern="0" spc="200" noProof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 ·  MODUL 1 – Nexus Assessment</a:t>
            </a:r>
            <a:endParaRPr lang="de-DE" sz="1400" noProof="0" dirty="0"/>
          </a:p>
        </p:txBody>
      </p:sp>
      <p:sp>
        <p:nvSpPr>
          <p:cNvPr id="5" name="Text 3"/>
          <p:cNvSpPr/>
          <p:nvPr/>
        </p:nvSpPr>
        <p:spPr>
          <a:xfrm>
            <a:off x="822960" y="1508760"/>
            <a:ext cx="9601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de-DE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Multiple Krisen – Gemeinsame Lösungen: </a:t>
            </a:r>
            <a:r>
              <a:rPr lang="de-DE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Handlungsoptionen für Biodiversität, Wasser, Nahrung, Gesundheit und Klima </a:t>
            </a:r>
            <a:endParaRPr lang="de-DE" sz="3400" b="1" dirty="0">
              <a:solidFill>
                <a:srgbClr val="FFFFFF"/>
              </a:solidFill>
              <a:latin typeface="Cambria" pitchFamily="34" charset="0"/>
              <a:ea typeface="Cambria" pitchFamily="34" charset="-122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3063240"/>
            <a:ext cx="8961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4200"/>
              </a:lnSpc>
            </a:pPr>
            <a:r>
              <a:rPr lang="de-DE" sz="1500" i="1" dirty="0">
                <a:solidFill>
                  <a:srgbClr val="BF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IPBES Nexus Assessment für Österreich</a:t>
            </a:r>
          </a:p>
          <a:p>
            <a:pPr marL="0" indent="0">
              <a:buNone/>
            </a:pPr>
            <a:endParaRPr lang="de-DE" sz="1500" noProof="0" dirty="0"/>
          </a:p>
        </p:txBody>
      </p:sp>
      <p:sp>
        <p:nvSpPr>
          <p:cNvPr id="7" name="Shape 5"/>
          <p:cNvSpPr/>
          <p:nvPr/>
        </p:nvSpPr>
        <p:spPr>
          <a:xfrm>
            <a:off x="822960" y="3794760"/>
            <a:ext cx="9326880" cy="1691640"/>
          </a:xfrm>
          <a:prstGeom prst="roundRect">
            <a:avLst>
              <a:gd name="adj" fmla="val 4324"/>
            </a:avLst>
          </a:prstGeom>
          <a:solidFill>
            <a:srgbClr val="295F80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pic>
        <p:nvPicPr>
          <p:cNvPr id="8" name="Image 0" descr="/tmp/inspect/icons/quo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4041648"/>
            <a:ext cx="365760" cy="3657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37360" y="3950208"/>
            <a:ext cx="8092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500" i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„Die Biodiversität ist für unser Dasein von entscheidender Bedeutung und unterstützt unsere Versorgung mit Wasser und Nahrung, unsere Gesundheit und die Stabilität des Klimas.“</a:t>
            </a:r>
            <a:endParaRPr lang="de-DE" sz="1500" noProof="0" dirty="0"/>
          </a:p>
        </p:txBody>
      </p:sp>
      <p:sp>
        <p:nvSpPr>
          <p:cNvPr id="10" name="Text 7"/>
          <p:cNvSpPr/>
          <p:nvPr/>
        </p:nvSpPr>
        <p:spPr>
          <a:xfrm>
            <a:off x="1737360" y="5029200"/>
            <a:ext cx="8092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050" noProof="0" dirty="0">
                <a:solidFill>
                  <a:srgbClr val="9FB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SPM Kernbotschaft A1 (deutsche Übersetzung)</a:t>
            </a:r>
            <a:endParaRPr lang="de-DE" sz="1050" noProof="0" dirty="0"/>
          </a:p>
        </p:txBody>
      </p:sp>
      <p:sp>
        <p:nvSpPr>
          <p:cNvPr id="11" name="Text 8"/>
          <p:cNvSpPr/>
          <p:nvPr/>
        </p:nvSpPr>
        <p:spPr>
          <a:xfrm>
            <a:off x="82296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de-DE" sz="1000" noProof="0" dirty="0"/>
          </a:p>
        </p:txBody>
      </p:sp>
      <p:sp>
        <p:nvSpPr>
          <p:cNvPr id="12" name="Text 9"/>
          <p:cNvSpPr/>
          <p:nvPr/>
        </p:nvSpPr>
        <p:spPr>
          <a:xfrm>
            <a:off x="7223760" y="6263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de-DE" sz="1000" noProof="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764DE8B-4E73-5DBA-17B4-DCD5ABC5E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704" y="5806440"/>
            <a:ext cx="2202576" cy="82096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E44C232-6319-5954-AFCA-520CD34BE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703" y="5780204"/>
            <a:ext cx="1844937" cy="8734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"/>
          <p:cNvSpPr/>
          <p:nvPr/>
        </p:nvSpPr>
        <p:spPr>
          <a:xfrm>
            <a:off x="548640" y="1874520"/>
            <a:ext cx="11094415" cy="4114800"/>
          </a:xfrm>
          <a:prstGeom prst="roundRect">
            <a:avLst>
              <a:gd name="adj" fmla="val 177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8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Nexus-Konzept: fünf Elemente, viele Wechselwirkungen</a:t>
            </a:r>
            <a:endParaRPr lang="de-DE" sz="28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1389888"/>
            <a:ext cx="1109441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300" b="1" i="1" noProof="0" dirty="0">
                <a:solidFill>
                  <a:srgbClr val="B58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Silo-Ansatz vs. Nexus-Ansatz</a:t>
            </a:r>
            <a:endParaRPr lang="de-DE" sz="1300" noProof="0" dirty="0"/>
          </a:p>
        </p:txBody>
      </p:sp>
      <p:sp>
        <p:nvSpPr>
          <p:cNvPr id="10" name="Text 7"/>
          <p:cNvSpPr/>
          <p:nvPr/>
        </p:nvSpPr>
        <p:spPr>
          <a:xfrm>
            <a:off x="777240" y="3072384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1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Biodiversität</a:t>
            </a:r>
            <a:endParaRPr lang="de-DE" sz="1150" noProof="0" dirty="0"/>
          </a:p>
        </p:txBody>
      </p:sp>
      <p:sp>
        <p:nvSpPr>
          <p:cNvPr id="23" name="Shape 16"/>
          <p:cNvSpPr/>
          <p:nvPr/>
        </p:nvSpPr>
        <p:spPr>
          <a:xfrm>
            <a:off x="1531620" y="2583180"/>
            <a:ext cx="9128455" cy="0"/>
          </a:xfrm>
          <a:prstGeom prst="line">
            <a:avLst/>
          </a:prstGeom>
          <a:noFill/>
          <a:ln w="25400">
            <a:solidFill>
              <a:srgbClr val="D7DEDD"/>
            </a:solidFill>
            <a:prstDash val="dash"/>
          </a:ln>
        </p:spPr>
        <p:txBody>
          <a:bodyPr/>
          <a:lstStyle/>
          <a:p>
            <a:endParaRPr lang="de-DE" noProof="0" dirty="0"/>
          </a:p>
        </p:txBody>
      </p:sp>
      <p:sp>
        <p:nvSpPr>
          <p:cNvPr id="11" name="Shape 8"/>
          <p:cNvSpPr/>
          <p:nvPr/>
        </p:nvSpPr>
        <p:spPr>
          <a:xfrm>
            <a:off x="3379394" y="2148840"/>
            <a:ext cx="868680" cy="8686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2" name="Image 1" descr="/tmp/inspect/icons/was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877" y="2357323"/>
            <a:ext cx="451714" cy="45171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059354" y="3072384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1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</a:t>
            </a:r>
            <a:endParaRPr lang="de-DE" sz="1150" noProof="0" dirty="0"/>
          </a:p>
        </p:txBody>
      </p:sp>
      <p:sp>
        <p:nvSpPr>
          <p:cNvPr id="8" name="Shape 6"/>
          <p:cNvSpPr/>
          <p:nvPr/>
        </p:nvSpPr>
        <p:spPr>
          <a:xfrm>
            <a:off x="1097585" y="2148840"/>
            <a:ext cx="868680" cy="868680"/>
          </a:xfrm>
          <a:prstGeom prst="ellipse">
            <a:avLst/>
          </a:prstGeom>
          <a:solidFill>
            <a:srgbClr val="5B8C3E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4" name="Shape 10"/>
          <p:cNvSpPr/>
          <p:nvPr/>
        </p:nvSpPr>
        <p:spPr>
          <a:xfrm>
            <a:off x="5661508" y="2148840"/>
            <a:ext cx="868680" cy="868680"/>
          </a:xfrm>
          <a:prstGeom prst="ellipse">
            <a:avLst/>
          </a:prstGeom>
          <a:solidFill>
            <a:srgbClr val="BE7A2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5" name="Image 2" descr="/tmp/inspect/icons/nahru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991" y="2357323"/>
            <a:ext cx="451714" cy="45171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41468" y="3072384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1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Nahrung</a:t>
            </a:r>
            <a:endParaRPr lang="de-DE" sz="1150" noProof="0" dirty="0"/>
          </a:p>
        </p:txBody>
      </p:sp>
      <p:sp>
        <p:nvSpPr>
          <p:cNvPr id="17" name="Shape 12"/>
          <p:cNvSpPr/>
          <p:nvPr/>
        </p:nvSpPr>
        <p:spPr>
          <a:xfrm>
            <a:off x="7943621" y="2148840"/>
            <a:ext cx="868680" cy="868680"/>
          </a:xfrm>
          <a:prstGeom prst="ellipse">
            <a:avLst/>
          </a:prstGeom>
          <a:solidFill>
            <a:srgbClr val="A13D46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8" name="Image 3" descr="/tmp/inspect/icons/gesundhei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2105" y="2357323"/>
            <a:ext cx="451714" cy="45171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623581" y="3072384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1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Gesundheit</a:t>
            </a:r>
            <a:endParaRPr lang="de-DE" sz="1150" noProof="0" dirty="0"/>
          </a:p>
        </p:txBody>
      </p:sp>
      <p:sp>
        <p:nvSpPr>
          <p:cNvPr id="20" name="Shape 14"/>
          <p:cNvSpPr/>
          <p:nvPr/>
        </p:nvSpPr>
        <p:spPr>
          <a:xfrm>
            <a:off x="10225735" y="2148840"/>
            <a:ext cx="868680" cy="86868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1" name="Image 4" descr="/tmp/inspect/icons/klim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4218" y="2357323"/>
            <a:ext cx="451714" cy="45171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9905695" y="3072384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1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Klimawandel</a:t>
            </a:r>
            <a:endParaRPr lang="de-DE" sz="1150" noProof="0" dirty="0"/>
          </a:p>
        </p:txBody>
      </p:sp>
      <p:sp>
        <p:nvSpPr>
          <p:cNvPr id="24" name="Shape 17"/>
          <p:cNvSpPr/>
          <p:nvPr/>
        </p:nvSpPr>
        <p:spPr>
          <a:xfrm>
            <a:off x="914400" y="3429000"/>
            <a:ext cx="4815688" cy="1600200"/>
          </a:xfrm>
          <a:prstGeom prst="roundRect">
            <a:avLst>
              <a:gd name="adj" fmla="val 3429"/>
            </a:avLst>
          </a:prstGeom>
          <a:solidFill>
            <a:srgbClr val="ECEAE5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25" name="Text 18"/>
          <p:cNvSpPr/>
          <p:nvPr/>
        </p:nvSpPr>
        <p:spPr>
          <a:xfrm>
            <a:off x="1143000" y="3538728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500" b="1" noProof="0" dirty="0">
                <a:solidFill>
                  <a:srgbClr val="6B5A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Silo-Ansatz</a:t>
            </a:r>
            <a:endParaRPr lang="de-DE" sz="1500" noProof="0" dirty="0"/>
          </a:p>
        </p:txBody>
      </p:sp>
      <p:sp>
        <p:nvSpPr>
          <p:cNvPr id="26" name="Text 19"/>
          <p:cNvSpPr/>
          <p:nvPr/>
        </p:nvSpPr>
        <p:spPr>
          <a:xfrm>
            <a:off x="1143000" y="3886200"/>
            <a:ext cx="43584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e-DE" sz="12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 werden isoliert behandelt – ohne Berücksichtigung von Zusammenhängen. Das führt zu Fehlausrichtungen, unerwünschten Zielkonflikten und unbeabsichtigten Folgen.</a:t>
            </a:r>
            <a:endParaRPr lang="de-DE" sz="1200" noProof="0" dirty="0"/>
          </a:p>
        </p:txBody>
      </p:sp>
      <p:sp>
        <p:nvSpPr>
          <p:cNvPr id="27" name="Shape 20"/>
          <p:cNvSpPr/>
          <p:nvPr/>
        </p:nvSpPr>
        <p:spPr>
          <a:xfrm>
            <a:off x="6095848" y="3429000"/>
            <a:ext cx="4815688" cy="1600200"/>
          </a:xfrm>
          <a:prstGeom prst="roundRect">
            <a:avLst>
              <a:gd name="adj" fmla="val 3429"/>
            </a:avLst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28" name="Text 21"/>
          <p:cNvSpPr/>
          <p:nvPr/>
        </p:nvSpPr>
        <p:spPr>
          <a:xfrm>
            <a:off x="6324448" y="3538728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5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Nexus-Ansatz</a:t>
            </a:r>
            <a:endParaRPr lang="de-DE" sz="1500" noProof="0" dirty="0"/>
          </a:p>
        </p:txBody>
      </p:sp>
      <p:sp>
        <p:nvSpPr>
          <p:cNvPr id="29" name="Text 22"/>
          <p:cNvSpPr/>
          <p:nvPr/>
        </p:nvSpPr>
        <p:spPr>
          <a:xfrm>
            <a:off x="6324448" y="3886200"/>
            <a:ext cx="43584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e-DE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Zusammenhänge und Abhängigkeiten zwischen Sektoren werden ganzheitlich gedacht – um Synergien zu maximieren und Zielkonflikte zu minimieren.</a:t>
            </a:r>
            <a:endParaRPr lang="de-DE" sz="1200" noProof="0" dirty="0"/>
          </a:p>
        </p:txBody>
      </p:sp>
      <p:sp>
        <p:nvSpPr>
          <p:cNvPr id="30" name="Text 23"/>
          <p:cNvSpPr/>
          <p:nvPr/>
        </p:nvSpPr>
        <p:spPr>
          <a:xfrm>
            <a:off x="914400" y="5257800"/>
            <a:ext cx="103628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Beispiel: Die Reduktion von Fleischkonsum wirkt positiv auf alle fünf Nexus-Bereiche gleichzeitig (siehe 1.9).</a:t>
            </a:r>
            <a:endParaRPr lang="de-DE" noProof="0" dirty="0"/>
          </a:p>
        </p:txBody>
      </p:sp>
      <p:pic>
        <p:nvPicPr>
          <p:cNvPr id="9" name="Image 0" descr="/tmp/inspect/icons/biodiv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5763" y="2357323"/>
            <a:ext cx="451714" cy="4517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1.3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8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Nexus Assessment in Zahlen</a:t>
            </a:r>
            <a:endParaRPr lang="de-DE" sz="28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1389888"/>
            <a:ext cx="1109441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300" b="1" i="1" noProof="0" dirty="0">
                <a:solidFill>
                  <a:srgbClr val="B58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globaler Prozess mit klarem Österreich-Fokus</a:t>
            </a:r>
            <a:endParaRPr lang="de-DE" sz="1300" noProof="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3454298" cy="2788920"/>
          </a:xfrm>
          <a:prstGeom prst="roundRect">
            <a:avLst>
              <a:gd name="adj" fmla="val 2623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8" name="Shape 6"/>
          <p:cNvSpPr/>
          <p:nvPr/>
        </p:nvSpPr>
        <p:spPr>
          <a:xfrm>
            <a:off x="1841449" y="2148840"/>
            <a:ext cx="868680" cy="868680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9" name="Image 0" descr="/tmp/inspect/icons/us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932" y="2357323"/>
            <a:ext cx="451714" cy="45171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" y="3154680"/>
            <a:ext cx="34542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40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165</a:t>
            </a:r>
            <a:endParaRPr lang="de-DE" sz="4000" noProof="0" dirty="0"/>
          </a:p>
        </p:txBody>
      </p:sp>
      <p:sp>
        <p:nvSpPr>
          <p:cNvPr id="11" name="Text 8"/>
          <p:cNvSpPr/>
          <p:nvPr/>
        </p:nvSpPr>
        <p:spPr>
          <a:xfrm>
            <a:off x="777240" y="3840480"/>
            <a:ext cx="29970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350" b="1" noProof="0" dirty="0" err="1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Expert:innen</a:t>
            </a:r>
            <a:r>
              <a:rPr lang="de-DE" sz="13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weltweit</a:t>
            </a:r>
            <a:endParaRPr lang="de-DE" sz="1350" noProof="0" dirty="0"/>
          </a:p>
        </p:txBody>
      </p:sp>
      <p:sp>
        <p:nvSpPr>
          <p:cNvPr id="12" name="Text 9"/>
          <p:cNvSpPr/>
          <p:nvPr/>
        </p:nvSpPr>
        <p:spPr>
          <a:xfrm>
            <a:off x="777240" y="4251960"/>
            <a:ext cx="29970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2022–2024</a:t>
            </a:r>
            <a:endParaRPr lang="de-DE" sz="1050" noProof="0" dirty="0"/>
          </a:p>
        </p:txBody>
      </p:sp>
      <p:sp>
        <p:nvSpPr>
          <p:cNvPr id="13" name="Shape 10"/>
          <p:cNvSpPr/>
          <p:nvPr/>
        </p:nvSpPr>
        <p:spPr>
          <a:xfrm>
            <a:off x="4368698" y="1874520"/>
            <a:ext cx="3454298" cy="2788920"/>
          </a:xfrm>
          <a:prstGeom prst="roundRect">
            <a:avLst>
              <a:gd name="adj" fmla="val 2623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4" name="Shape 11"/>
          <p:cNvSpPr/>
          <p:nvPr/>
        </p:nvSpPr>
        <p:spPr>
          <a:xfrm>
            <a:off x="5661508" y="2148840"/>
            <a:ext cx="868680" cy="868680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5" name="Image 1" descr="/tmp/inspect/icons/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991" y="2357323"/>
            <a:ext cx="451714" cy="45171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368698" y="3154680"/>
            <a:ext cx="34542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40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71</a:t>
            </a:r>
            <a:endParaRPr lang="de-DE" sz="4000" noProof="0" dirty="0"/>
          </a:p>
        </p:txBody>
      </p:sp>
      <p:sp>
        <p:nvSpPr>
          <p:cNvPr id="17" name="Text 13"/>
          <p:cNvSpPr/>
          <p:nvPr/>
        </p:nvSpPr>
        <p:spPr>
          <a:xfrm>
            <a:off x="4597298" y="3840480"/>
            <a:ext cx="29970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Handlungsoptionen global</a:t>
            </a:r>
            <a:endParaRPr lang="de-DE" sz="1350" noProof="0" dirty="0"/>
          </a:p>
        </p:txBody>
      </p:sp>
      <p:sp>
        <p:nvSpPr>
          <p:cNvPr id="18" name="Text 14"/>
          <p:cNvSpPr/>
          <p:nvPr/>
        </p:nvSpPr>
        <p:spPr>
          <a:xfrm>
            <a:off x="4597298" y="4251960"/>
            <a:ext cx="29970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IPBES-Assessment vorgestellt</a:t>
            </a:r>
            <a:endParaRPr lang="de-DE" sz="1050" noProof="0" dirty="0"/>
          </a:p>
        </p:txBody>
      </p:sp>
      <p:sp>
        <p:nvSpPr>
          <p:cNvPr id="19" name="Shape 15"/>
          <p:cNvSpPr/>
          <p:nvPr/>
        </p:nvSpPr>
        <p:spPr>
          <a:xfrm>
            <a:off x="8188757" y="1874520"/>
            <a:ext cx="3454298" cy="2788920"/>
          </a:xfrm>
          <a:prstGeom prst="roundRect">
            <a:avLst>
              <a:gd name="adj" fmla="val 2623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0" name="Shape 16"/>
          <p:cNvSpPr/>
          <p:nvPr/>
        </p:nvSpPr>
        <p:spPr>
          <a:xfrm>
            <a:off x="9481566" y="2148840"/>
            <a:ext cx="868680" cy="868680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1" name="Image 2" descr="/tmp/inspect/icons/bullsey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0049" y="2357323"/>
            <a:ext cx="451714" cy="45171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188757" y="3154680"/>
            <a:ext cx="34542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40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de-DE" sz="4000" noProof="0" dirty="0"/>
          </a:p>
        </p:txBody>
      </p:sp>
      <p:sp>
        <p:nvSpPr>
          <p:cNvPr id="23" name="Text 18"/>
          <p:cNvSpPr/>
          <p:nvPr/>
        </p:nvSpPr>
        <p:spPr>
          <a:xfrm>
            <a:off x="8417357" y="3840480"/>
            <a:ext cx="29970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österreichspezifischer Fassung ausgewählt</a:t>
            </a:r>
            <a:endParaRPr lang="de-DE" sz="1350" noProof="0" dirty="0"/>
          </a:p>
        </p:txBody>
      </p:sp>
      <p:sp>
        <p:nvSpPr>
          <p:cNvPr id="24" name="Text 19"/>
          <p:cNvSpPr/>
          <p:nvPr/>
        </p:nvSpPr>
        <p:spPr>
          <a:xfrm>
            <a:off x="8417357" y="4251960"/>
            <a:ext cx="29970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Auswahl ist nicht erschöpfend – weitere Handlungsoptionen sind ebenso relevant</a:t>
            </a:r>
            <a:endParaRPr lang="de-DE" sz="1050" noProof="0" dirty="0"/>
          </a:p>
        </p:txBody>
      </p:sp>
      <p:sp>
        <p:nvSpPr>
          <p:cNvPr id="25" name="Shape 20"/>
          <p:cNvSpPr/>
          <p:nvPr/>
        </p:nvSpPr>
        <p:spPr>
          <a:xfrm>
            <a:off x="548640" y="4892040"/>
            <a:ext cx="11094415" cy="1097280"/>
          </a:xfrm>
          <a:prstGeom prst="roundRect">
            <a:avLst>
              <a:gd name="adj" fmla="val 6667"/>
            </a:avLst>
          </a:prstGeom>
          <a:solidFill>
            <a:srgbClr val="295F80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6" name="Text 21"/>
          <p:cNvSpPr/>
          <p:nvPr/>
        </p:nvSpPr>
        <p:spPr>
          <a:xfrm>
            <a:off x="868680" y="5010912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3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Politikrelevant, aber nicht bindend:</a:t>
            </a:r>
            <a:endParaRPr lang="de-DE" sz="1300" noProof="0" dirty="0"/>
          </a:p>
        </p:txBody>
      </p:sp>
      <p:sp>
        <p:nvSpPr>
          <p:cNvPr id="27" name="Text 22"/>
          <p:cNvSpPr/>
          <p:nvPr/>
        </p:nvSpPr>
        <p:spPr>
          <a:xfrm>
            <a:off x="3749040" y="5010912"/>
            <a:ext cx="75739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Summary </a:t>
            </a:r>
            <a:r>
              <a:rPr lang="de-DE" sz="1200" noProof="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</a:t>
            </a:r>
            <a:r>
              <a:rPr lang="de-DE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de-DE" sz="1200" noProof="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Policymakers</a:t>
            </a:r>
            <a:r>
              <a:rPr lang="de-DE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(SPM) wurde bei der 11. IPBES-Vollversammlung in Windhoek, Namibia, Satz für Satz mit den Mitgliedstaaten verhandelt und am 16.12.2024 im Konsens verabschiedet. Neben den sechs UN-Sprachen gibt es das Dokument auch auf </a:t>
            </a:r>
            <a:r>
              <a:rPr lang="de-DE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/>
              </a:rPr>
              <a:t>Deutsch</a:t>
            </a:r>
            <a:r>
              <a:rPr lang="de-DE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de-DE" sz="12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1.4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5B8C3E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6" name="Image 0" descr="/tmp/inspect/icons/biodi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885871"/>
            <a:ext cx="294803" cy="294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749808"/>
            <a:ext cx="10344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Biodiversität: Schutz, Wiederherstellung, nachhaltige Nutzung</a:t>
            </a:r>
            <a:endParaRPr lang="de-DE" sz="2400" noProof="0" dirty="0"/>
          </a:p>
        </p:txBody>
      </p:sp>
      <p:sp>
        <p:nvSpPr>
          <p:cNvPr id="8" name="Text 5"/>
          <p:cNvSpPr/>
          <p:nvPr/>
        </p:nvSpPr>
        <p:spPr>
          <a:xfrm>
            <a:off x="1298448" y="1353312"/>
            <a:ext cx="1034460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600" b="1" i="1" noProof="0" dirty="0">
                <a:solidFill>
                  <a:srgbClr val="5B8C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Österreich sind 29 % der Landesfläche geschützt – aber nur 3 % streng geschützt</a:t>
            </a:r>
            <a:endParaRPr lang="de-DE" sz="1600" noProof="0" dirty="0"/>
          </a:p>
        </p:txBody>
      </p:sp>
      <p:sp>
        <p:nvSpPr>
          <p:cNvPr id="9" name="Shape 6"/>
          <p:cNvSpPr/>
          <p:nvPr/>
        </p:nvSpPr>
        <p:spPr>
          <a:xfrm>
            <a:off x="548640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0" name="Shape 7"/>
          <p:cNvSpPr/>
          <p:nvPr/>
        </p:nvSpPr>
        <p:spPr>
          <a:xfrm>
            <a:off x="1910029" y="2286000"/>
            <a:ext cx="731520" cy="731520"/>
          </a:xfrm>
          <a:prstGeom prst="ellipse">
            <a:avLst/>
          </a:prstGeom>
          <a:solidFill>
            <a:srgbClr val="5B8C3E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1" name="Image 1" descr="/tmp/inspect/icons/mapd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594" y="246156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7240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7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Gebietsbezogener Naturschutz</a:t>
            </a:r>
            <a:endParaRPr lang="de-DE" sz="1700" noProof="0" dirty="0"/>
          </a:p>
        </p:txBody>
      </p:sp>
      <p:sp>
        <p:nvSpPr>
          <p:cNvPr id="13" name="Text 9"/>
          <p:cNvSpPr/>
          <p:nvPr/>
        </p:nvSpPr>
        <p:spPr>
          <a:xfrm>
            <a:off x="914400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Vernetzung und Erweiterung von Schutzgebieten, bessere Betreuung bestehender Gebiete sowie ein verlässliches, dauerhaftes Monitoring (z. B. </a:t>
            </a:r>
            <a:r>
              <a:rPr lang="de-DE" sz="1400" noProof="0" dirty="0" err="1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eLTER</a:t>
            </a: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– auch außerhalb von Schutzgebieten.</a:t>
            </a:r>
            <a:endParaRPr lang="de-DE" sz="1400" noProof="0" dirty="0"/>
          </a:p>
        </p:txBody>
      </p:sp>
      <p:sp>
        <p:nvSpPr>
          <p:cNvPr id="14" name="Shape 10"/>
          <p:cNvSpPr/>
          <p:nvPr/>
        </p:nvSpPr>
        <p:spPr>
          <a:xfrm>
            <a:off x="4368698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Shape 11"/>
          <p:cNvSpPr/>
          <p:nvPr/>
        </p:nvSpPr>
        <p:spPr>
          <a:xfrm>
            <a:off x="5730088" y="2286000"/>
            <a:ext cx="731520" cy="731520"/>
          </a:xfrm>
          <a:prstGeom prst="ellipse">
            <a:avLst/>
          </a:prstGeom>
          <a:solidFill>
            <a:srgbClr val="5B8C3E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6" name="Image 2" descr="/tmp/inspect/icons/tracto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652" y="246156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597298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7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Agrarökologie</a:t>
            </a:r>
            <a:endParaRPr lang="de-DE" sz="1700" noProof="0" dirty="0"/>
          </a:p>
        </p:txBody>
      </p:sp>
      <p:sp>
        <p:nvSpPr>
          <p:cNvPr id="18" name="Text 13"/>
          <p:cNvSpPr/>
          <p:nvPr/>
        </p:nvSpPr>
        <p:spPr>
          <a:xfrm>
            <a:off x="4734458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Ausbau und ergebnisorientierte Weiterentwicklung der ÖPUL-Förderung, Agroforstelemente und traditionelle Beweidung stärken die Artenvielfalt in der Kulturlandschaft.</a:t>
            </a:r>
            <a:endParaRPr lang="de-DE" sz="1400" noProof="0" dirty="0"/>
          </a:p>
        </p:txBody>
      </p:sp>
      <p:sp>
        <p:nvSpPr>
          <p:cNvPr id="20" name="Shape 15"/>
          <p:cNvSpPr/>
          <p:nvPr/>
        </p:nvSpPr>
        <p:spPr>
          <a:xfrm>
            <a:off x="8188757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1" name="Shape 16"/>
          <p:cNvSpPr/>
          <p:nvPr/>
        </p:nvSpPr>
        <p:spPr>
          <a:xfrm>
            <a:off x="9550146" y="2286000"/>
            <a:ext cx="731520" cy="731520"/>
          </a:xfrm>
          <a:prstGeom prst="ellipse">
            <a:avLst/>
          </a:prstGeom>
          <a:solidFill>
            <a:srgbClr val="5B8C3E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2" name="Image 3" descr="/tmp/inspect/icons/tre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711" y="2461565"/>
            <a:ext cx="380390" cy="38039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417357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7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Waldwiederherstellung</a:t>
            </a:r>
            <a:endParaRPr lang="de-DE" sz="1700" noProof="0" dirty="0"/>
          </a:p>
        </p:txBody>
      </p:sp>
      <p:sp>
        <p:nvSpPr>
          <p:cNvPr id="24" name="Text 18"/>
          <p:cNvSpPr/>
          <p:nvPr/>
        </p:nvSpPr>
        <p:spPr>
          <a:xfrm>
            <a:off x="8554517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Klimawandelangepasste Mischbestände statt Monokulturen sowie langlebige Holzprodukte erhöhen Kohlenstoffspeicherung, Resilienz und Biodiversität der Wälder.</a:t>
            </a:r>
            <a:endParaRPr lang="de-DE" sz="1400" noProof="0" dirty="0"/>
          </a:p>
        </p:txBody>
      </p:sp>
      <p:sp>
        <p:nvSpPr>
          <p:cNvPr id="19" name="Text 14"/>
          <p:cNvSpPr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vgl. Handlungsoption B01 / Kapitel im Assessment 5.1.3.1  ·  B03 / 5.1.3.3  ·  B05 / 5.1.3.5</a:t>
            </a:r>
            <a:endParaRPr lang="de-DE" sz="95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6" name="Image 0" descr="/tmp/inspect/icons/was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885871"/>
            <a:ext cx="294803" cy="294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749808"/>
            <a:ext cx="10344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Wasser: Ressourcen schützen, Infrastruktur anpassen</a:t>
            </a:r>
            <a:endParaRPr lang="de-DE" sz="2400" noProof="0" dirty="0"/>
          </a:p>
        </p:txBody>
      </p:sp>
      <p:sp>
        <p:nvSpPr>
          <p:cNvPr id="8" name="Text 5"/>
          <p:cNvSpPr/>
          <p:nvPr/>
        </p:nvSpPr>
        <p:spPr>
          <a:xfrm>
            <a:off x="1298448" y="1353312"/>
            <a:ext cx="1034460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600" b="1" i="1" noProof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Österreich werden weniger als 10 % des verfügbaren Wassers genutzt – dennoch wachsender Druck</a:t>
            </a:r>
            <a:endParaRPr lang="de-DE" sz="1600" noProof="0" dirty="0"/>
          </a:p>
        </p:txBody>
      </p:sp>
      <p:sp>
        <p:nvSpPr>
          <p:cNvPr id="9" name="Shape 6"/>
          <p:cNvSpPr/>
          <p:nvPr/>
        </p:nvSpPr>
        <p:spPr>
          <a:xfrm>
            <a:off x="548640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0" name="Shape 7"/>
          <p:cNvSpPr/>
          <p:nvPr/>
        </p:nvSpPr>
        <p:spPr>
          <a:xfrm>
            <a:off x="1910029" y="228600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1" name="Image 1" descr="/tmp/inspect/icons/bookop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594" y="246156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7240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Bewusstseinsbildung</a:t>
            </a:r>
            <a:endParaRPr lang="de-DE" sz="1500" noProof="0" dirty="0"/>
          </a:p>
        </p:txBody>
      </p:sp>
      <p:sp>
        <p:nvSpPr>
          <p:cNvPr id="13" name="Text 9"/>
          <p:cNvSpPr/>
          <p:nvPr/>
        </p:nvSpPr>
        <p:spPr>
          <a:xfrm>
            <a:off x="914400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</a:pPr>
            <a:r>
              <a:rPr lang="de-DE" sz="140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In Österreich</a:t>
            </a:r>
            <a:r>
              <a:rPr lang="de-DE" sz="140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 gelten Wasserressourcen fälschlich als "unerschöpflich". Bildungsaktivitäten und ein nationaler Aktionsplan können einen bewussteren Umgang mit der Ressource Wasser fördern.</a:t>
            </a:r>
            <a:endParaRPr lang="de-DE" sz="1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4368698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Shape 11"/>
          <p:cNvSpPr/>
          <p:nvPr/>
        </p:nvSpPr>
        <p:spPr>
          <a:xfrm>
            <a:off x="5730088" y="228600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6" name="Image 2" descr="/tmp/inspect/icons/gaugehig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652" y="246156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597298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Stauanlagen &amp; Kraftwerke</a:t>
            </a:r>
            <a:endParaRPr lang="de-DE" sz="1500" noProof="0" dirty="0"/>
          </a:p>
        </p:txBody>
      </p:sp>
      <p:sp>
        <p:nvSpPr>
          <p:cNvPr id="18" name="Text 13"/>
          <p:cNvSpPr/>
          <p:nvPr/>
        </p:nvSpPr>
        <p:spPr>
          <a:xfrm>
            <a:off x="4734458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Rückbau bzw. Modernisierung statt weiterem Ausbau; verbesserte Durchgängigkeit flussauf- und –abwärts; Betriebsweise an ökologische Bedürfnisse anpassen.</a:t>
            </a:r>
            <a:endParaRPr lang="de-DE" sz="1400" noProof="0" dirty="0"/>
          </a:p>
        </p:txBody>
      </p:sp>
      <p:sp>
        <p:nvSpPr>
          <p:cNvPr id="19" name="Shape 14"/>
          <p:cNvSpPr/>
          <p:nvPr/>
        </p:nvSpPr>
        <p:spPr>
          <a:xfrm>
            <a:off x="8188757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0" name="Shape 15"/>
          <p:cNvSpPr/>
          <p:nvPr/>
        </p:nvSpPr>
        <p:spPr>
          <a:xfrm>
            <a:off x="9550146" y="228600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1" name="Image 3" descr="/tmp/inspect/icons/cit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711" y="2461565"/>
            <a:ext cx="380390" cy="3803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417357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Urbane Infrastruktur</a:t>
            </a:r>
            <a:endParaRPr lang="de-DE" sz="1500" noProof="0" dirty="0"/>
          </a:p>
        </p:txBody>
      </p:sp>
      <p:sp>
        <p:nvSpPr>
          <p:cNvPr id="23" name="Text 17"/>
          <p:cNvSpPr/>
          <p:nvPr/>
        </p:nvSpPr>
        <p:spPr>
          <a:xfrm>
            <a:off x="8554517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Naturbasierte Lösungen für Regenwassermanagement; Ausbau blau-grüner Infrastruktur; Keine weitere Versiegelung wasserrelevanter Flächen.</a:t>
            </a:r>
            <a:endParaRPr lang="de-DE" sz="1400" noProof="0" dirty="0"/>
          </a:p>
        </p:txBody>
      </p:sp>
      <p:sp>
        <p:nvSpPr>
          <p:cNvPr id="24" name="Text 18"/>
          <p:cNvSpPr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vgl. W01 / 5.2.3.1  ·  W03 / 5.2.3.3  ·  W13 / 5.2.3.13</a:t>
            </a:r>
            <a:endParaRPr lang="de-DE" sz="95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1.6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BE7A2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6" name="Image 0" descr="/tmp/inspect/icons/nahru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885871"/>
            <a:ext cx="294803" cy="294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749808"/>
            <a:ext cx="10344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Nahrung: Ernährungssystem nachhaltig gestalten</a:t>
            </a:r>
            <a:endParaRPr lang="de-DE" sz="2400" noProof="0" dirty="0"/>
          </a:p>
        </p:txBody>
      </p:sp>
      <p:sp>
        <p:nvSpPr>
          <p:cNvPr id="8" name="Text 5"/>
          <p:cNvSpPr/>
          <p:nvPr/>
        </p:nvSpPr>
        <p:spPr>
          <a:xfrm>
            <a:off x="1298448" y="1353312"/>
            <a:ext cx="1034460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600" b="1" i="1" noProof="0" dirty="0">
                <a:solidFill>
                  <a:srgbClr val="BE7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Drittel der Lebensmittelabfälle entstehen im Endverbrauch</a:t>
            </a:r>
            <a:endParaRPr lang="de-DE" sz="1600" noProof="0" dirty="0"/>
          </a:p>
        </p:txBody>
      </p:sp>
      <p:sp>
        <p:nvSpPr>
          <p:cNvPr id="9" name="Shape 6"/>
          <p:cNvSpPr/>
          <p:nvPr/>
        </p:nvSpPr>
        <p:spPr>
          <a:xfrm>
            <a:off x="548640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0" name="Shape 7"/>
          <p:cNvSpPr/>
          <p:nvPr/>
        </p:nvSpPr>
        <p:spPr>
          <a:xfrm>
            <a:off x="1910029" y="2286000"/>
            <a:ext cx="731520" cy="731520"/>
          </a:xfrm>
          <a:prstGeom prst="ellipse">
            <a:avLst/>
          </a:prstGeom>
          <a:solidFill>
            <a:srgbClr val="BE7A2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1" name="Image 1" descr="/tmp/inspect/icons/seedl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594" y="246156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7240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Bodengesundheit</a:t>
            </a:r>
            <a:endParaRPr lang="de-DE" sz="1500" noProof="0" dirty="0"/>
          </a:p>
        </p:txBody>
      </p:sp>
      <p:sp>
        <p:nvSpPr>
          <p:cNvPr id="13" name="Text 9"/>
          <p:cNvSpPr/>
          <p:nvPr/>
        </p:nvSpPr>
        <p:spPr>
          <a:xfrm>
            <a:off x="914400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Rückbau von Drainagen; Erosionsschutz durch ganzjährige Bodenbedeckung und Agroforstelemente erhalten die Grundlage produktiver Agrar-Ökosysteme.</a:t>
            </a:r>
            <a:endParaRPr lang="de-DE" sz="1400" noProof="0" dirty="0"/>
          </a:p>
        </p:txBody>
      </p:sp>
      <p:sp>
        <p:nvSpPr>
          <p:cNvPr id="14" name="Shape 10"/>
          <p:cNvSpPr/>
          <p:nvPr/>
        </p:nvSpPr>
        <p:spPr>
          <a:xfrm>
            <a:off x="4368698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Shape 11"/>
          <p:cNvSpPr/>
          <p:nvPr/>
        </p:nvSpPr>
        <p:spPr>
          <a:xfrm>
            <a:off x="5730088" y="2286000"/>
            <a:ext cx="731520" cy="731520"/>
          </a:xfrm>
          <a:prstGeom prst="ellipse">
            <a:avLst/>
          </a:prstGeom>
          <a:solidFill>
            <a:srgbClr val="BE7A2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6" name="Image 2" descr="/tmp/inspect/icons/tras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652" y="246156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597298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Lebensmittelabfälle reduzieren</a:t>
            </a:r>
            <a:endParaRPr lang="de-DE" sz="1500" noProof="0" dirty="0"/>
          </a:p>
        </p:txBody>
      </p:sp>
      <p:sp>
        <p:nvSpPr>
          <p:cNvPr id="18" name="Text 13"/>
          <p:cNvSpPr/>
          <p:nvPr/>
        </p:nvSpPr>
        <p:spPr>
          <a:xfrm>
            <a:off x="4734458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Flexiblere Qualitäts- und Vermarktungsnormen; Verwertung von Produkten zweiter Wahl sowie Bewusstseinsbildung in Haushalten senken Abfälle entlang der Kette.</a:t>
            </a:r>
            <a:endParaRPr lang="de-DE" sz="1400" noProof="0" dirty="0"/>
          </a:p>
        </p:txBody>
      </p:sp>
      <p:sp>
        <p:nvSpPr>
          <p:cNvPr id="19" name="Shape 14"/>
          <p:cNvSpPr/>
          <p:nvPr/>
        </p:nvSpPr>
        <p:spPr>
          <a:xfrm>
            <a:off x="8188757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0" name="Shape 15"/>
          <p:cNvSpPr/>
          <p:nvPr/>
        </p:nvSpPr>
        <p:spPr>
          <a:xfrm>
            <a:off x="9550146" y="2286000"/>
            <a:ext cx="731520" cy="731520"/>
          </a:xfrm>
          <a:prstGeom prst="ellipse">
            <a:avLst/>
          </a:prstGeom>
          <a:solidFill>
            <a:srgbClr val="BE7A2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1" name="Image 3" descr="/tmp/inspect/icons/carro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711" y="2461565"/>
            <a:ext cx="380390" cy="3803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417357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Gesunde, pflanzenbasierte Ernährung</a:t>
            </a:r>
            <a:endParaRPr lang="de-DE" sz="1500" noProof="0" dirty="0"/>
          </a:p>
        </p:txBody>
      </p:sp>
      <p:sp>
        <p:nvSpPr>
          <p:cNvPr id="23" name="Text 17"/>
          <p:cNvSpPr/>
          <p:nvPr/>
        </p:nvSpPr>
        <p:spPr>
          <a:xfrm>
            <a:off x="8554517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00"/>
              </a:lnSpc>
            </a:pPr>
            <a:r>
              <a:rPr lang="de-DE" sz="140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Geringerer Konsum von </a:t>
            </a:r>
            <a:r>
              <a:rPr lang="de-DE" sz="140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Tierprodukten führt</a:t>
            </a:r>
            <a:r>
              <a:rPr lang="de-DE" sz="140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140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zu einer</a:t>
            </a:r>
            <a:r>
              <a:rPr lang="de-DE" sz="140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 Reduktion der Treibhausgase und schafft durch extensivere Flächennutzung mehr Raum für Biodiversität.</a:t>
            </a:r>
            <a:endParaRPr lang="de-DE" sz="1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vgl. F02 / 5.3.3.2  ·  F10 / 5.3.3.10  ·  F11 / 5.3.3.11</a:t>
            </a:r>
            <a:endParaRPr lang="de-DE" sz="95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1.7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A13D46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6" name="Image 0" descr="/tmp/inspect/icons/gesundhe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885871"/>
            <a:ext cx="294803" cy="294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749808"/>
            <a:ext cx="10344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Gesundheit: Resilienz stärken, Belastungen senken</a:t>
            </a:r>
            <a:endParaRPr lang="de-DE" sz="2400" noProof="0" dirty="0"/>
          </a:p>
        </p:txBody>
      </p:sp>
      <p:sp>
        <p:nvSpPr>
          <p:cNvPr id="8" name="Text 5"/>
          <p:cNvSpPr/>
          <p:nvPr/>
        </p:nvSpPr>
        <p:spPr>
          <a:xfrm>
            <a:off x="1298448" y="1353312"/>
            <a:ext cx="1034460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600" b="1" i="1" dirty="0">
                <a:solidFill>
                  <a:srgbClr val="A13D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Jahr 2020 wurden in Österreich </a:t>
            </a:r>
            <a:r>
              <a:rPr lang="de-DE" sz="1600" b="1" i="1" noProof="0" dirty="0">
                <a:solidFill>
                  <a:srgbClr val="A13D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4.480 Sterbefälle durch Luftschadstoffe bedingt</a:t>
            </a:r>
            <a:endParaRPr lang="de-DE" sz="1600" noProof="0" dirty="0"/>
          </a:p>
        </p:txBody>
      </p:sp>
      <p:sp>
        <p:nvSpPr>
          <p:cNvPr id="9" name="Shape 6"/>
          <p:cNvSpPr/>
          <p:nvPr/>
        </p:nvSpPr>
        <p:spPr>
          <a:xfrm>
            <a:off x="548640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0" name="Shape 7"/>
          <p:cNvSpPr/>
          <p:nvPr/>
        </p:nvSpPr>
        <p:spPr>
          <a:xfrm>
            <a:off x="1910029" y="2286000"/>
            <a:ext cx="731520" cy="731520"/>
          </a:xfrm>
          <a:prstGeom prst="ellipse">
            <a:avLst/>
          </a:prstGeom>
          <a:solidFill>
            <a:srgbClr val="A13D46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1" name="Image 1" descr="/tmp/inspect/icons/hospit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594" y="246156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7240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Klimaneutrales Gesundheitswesen</a:t>
            </a:r>
            <a:endParaRPr lang="de-DE" sz="1500" noProof="0" dirty="0"/>
          </a:p>
        </p:txBody>
      </p:sp>
      <p:sp>
        <p:nvSpPr>
          <p:cNvPr id="13" name="Text 9"/>
          <p:cNvSpPr/>
          <p:nvPr/>
        </p:nvSpPr>
        <p:spPr>
          <a:xfrm>
            <a:off x="914400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"Strategie klimaneutrales Gesundheitswesen" adressiert Gebäude, Arzneimittel, Abfallmanagement und Mobilität; der Sektor verursacht selbst rund 7 % des österreichischen CO2-Fußabdrucks.</a:t>
            </a:r>
            <a:endParaRPr lang="de-DE" sz="1400" noProof="0" dirty="0"/>
          </a:p>
        </p:txBody>
      </p:sp>
      <p:sp>
        <p:nvSpPr>
          <p:cNvPr id="14" name="Shape 10"/>
          <p:cNvSpPr/>
          <p:nvPr/>
        </p:nvSpPr>
        <p:spPr>
          <a:xfrm>
            <a:off x="4368698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Shape 11"/>
          <p:cNvSpPr/>
          <p:nvPr/>
        </p:nvSpPr>
        <p:spPr>
          <a:xfrm>
            <a:off x="5730088" y="2286000"/>
            <a:ext cx="731520" cy="731520"/>
          </a:xfrm>
          <a:prstGeom prst="ellipse">
            <a:avLst/>
          </a:prstGeom>
          <a:solidFill>
            <a:srgbClr val="A13D46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6" name="Image 2" descr="/tmp/inspect/icons/sca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652" y="246156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597298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Pflanzenbasierte Ernährung</a:t>
            </a:r>
            <a:endParaRPr lang="de-DE" sz="1500" noProof="0" dirty="0"/>
          </a:p>
        </p:txBody>
      </p:sp>
      <p:sp>
        <p:nvSpPr>
          <p:cNvPr id="18" name="Text 13"/>
          <p:cNvSpPr/>
          <p:nvPr/>
        </p:nvSpPr>
        <p:spPr>
          <a:xfrm>
            <a:off x="4734458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Übermäßiger Fleischkonsum erhöht Risiken für Herz-Kreislauf-Erkrankungen und Diabetes; Aktualisierte Ernährungsempfehlungen unterstützen eine gesündere Umstellung.</a:t>
            </a:r>
            <a:endParaRPr lang="de-DE" sz="1400" noProof="0" dirty="0"/>
          </a:p>
        </p:txBody>
      </p:sp>
      <p:sp>
        <p:nvSpPr>
          <p:cNvPr id="19" name="Shape 14"/>
          <p:cNvSpPr/>
          <p:nvPr/>
        </p:nvSpPr>
        <p:spPr>
          <a:xfrm>
            <a:off x="8188757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0" name="Shape 15"/>
          <p:cNvSpPr/>
          <p:nvPr/>
        </p:nvSpPr>
        <p:spPr>
          <a:xfrm>
            <a:off x="9550146" y="2286000"/>
            <a:ext cx="731520" cy="731520"/>
          </a:xfrm>
          <a:prstGeom prst="ellipse">
            <a:avLst/>
          </a:prstGeom>
          <a:solidFill>
            <a:srgbClr val="A13D46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1" name="Image 3" descr="/tmp/inspect/icons/su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711" y="2461565"/>
            <a:ext cx="380390" cy="3803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417357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Grün-blaue Infrastruktur</a:t>
            </a:r>
            <a:endParaRPr lang="de-DE" sz="1500" noProof="0" dirty="0"/>
          </a:p>
        </p:txBody>
      </p:sp>
      <p:sp>
        <p:nvSpPr>
          <p:cNvPr id="23" name="Text 17"/>
          <p:cNvSpPr/>
          <p:nvPr/>
        </p:nvSpPr>
        <p:spPr>
          <a:xfrm>
            <a:off x="8554517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Entsiegelung, Begrünung und mehr Wasserflächen mildern städtische Hitzeinseln – besonders wichtig für vulnerable Gruppen.</a:t>
            </a:r>
            <a:endParaRPr lang="de-DE" sz="1400" noProof="0" dirty="0"/>
          </a:p>
        </p:txBody>
      </p:sp>
      <p:sp>
        <p:nvSpPr>
          <p:cNvPr id="24" name="Text 18"/>
          <p:cNvSpPr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vgl. H03 / 5.4.3.3  ·  H06 / 5.4.3.6  ·  H09 / 5.4.3.9</a:t>
            </a:r>
            <a:endParaRPr lang="de-DE" sz="950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1.8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6" name="Image 0" descr="/tmp/inspect/icons/kli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885871"/>
            <a:ext cx="294803" cy="294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749808"/>
            <a:ext cx="10344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Klima: Schutz und Anpassung verbinden</a:t>
            </a:r>
            <a:endParaRPr lang="de-DE" sz="2400" noProof="0" dirty="0"/>
          </a:p>
        </p:txBody>
      </p:sp>
      <p:sp>
        <p:nvSpPr>
          <p:cNvPr id="8" name="Text 5"/>
          <p:cNvSpPr/>
          <p:nvPr/>
        </p:nvSpPr>
        <p:spPr>
          <a:xfrm>
            <a:off x="1298448" y="1353312"/>
            <a:ext cx="1034460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600" b="1" i="1" noProof="0" dirty="0">
                <a:solidFill>
                  <a:srgbClr val="5B4B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+3,1 °C Temperaturanstieg in Österreich seit Beginn der Industrialisierung</a:t>
            </a:r>
            <a:endParaRPr lang="de-DE" sz="1600" noProof="0" dirty="0"/>
          </a:p>
        </p:txBody>
      </p:sp>
      <p:sp>
        <p:nvSpPr>
          <p:cNvPr id="9" name="Shape 6"/>
          <p:cNvSpPr/>
          <p:nvPr/>
        </p:nvSpPr>
        <p:spPr>
          <a:xfrm>
            <a:off x="548640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0" name="Shape 7"/>
          <p:cNvSpPr/>
          <p:nvPr/>
        </p:nvSpPr>
        <p:spPr>
          <a:xfrm>
            <a:off x="1910029" y="2286000"/>
            <a:ext cx="731520" cy="73152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1" name="Image 1" descr="/tmp/inspect/icons/wa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594" y="246156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7240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Moor- &amp; Feuchtgebietsschutz</a:t>
            </a:r>
            <a:endParaRPr lang="de-DE" sz="1500" noProof="0" dirty="0"/>
          </a:p>
        </p:txBody>
      </p:sp>
      <p:sp>
        <p:nvSpPr>
          <p:cNvPr id="13" name="Text 9"/>
          <p:cNvSpPr/>
          <p:nvPr/>
        </p:nvSpPr>
        <p:spPr>
          <a:xfrm>
            <a:off x="914400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Wiedervernässung degradierter Moore (z. B. LIFE-Projekt </a:t>
            </a:r>
            <a:r>
              <a:rPr lang="de-DE" sz="1400" noProof="0" dirty="0" err="1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AMooRe</a:t>
            </a: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sichert Kohlenstoffspeicher, Wasserhaushalt und hochspezialisierte Lebensräume zugleich.</a:t>
            </a:r>
            <a:endParaRPr lang="de-DE" sz="1400" noProof="0" dirty="0"/>
          </a:p>
        </p:txBody>
      </p:sp>
      <p:sp>
        <p:nvSpPr>
          <p:cNvPr id="14" name="Shape 10"/>
          <p:cNvSpPr/>
          <p:nvPr/>
        </p:nvSpPr>
        <p:spPr>
          <a:xfrm>
            <a:off x="4368698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Shape 11"/>
          <p:cNvSpPr/>
          <p:nvPr/>
        </p:nvSpPr>
        <p:spPr>
          <a:xfrm>
            <a:off x="5730088" y="2286000"/>
            <a:ext cx="731520" cy="73152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6" name="Image 2" descr="/tmp/inspect/icons/solarpane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652" y="246156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597298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Photovoltaik &amp; erneuerbare Energien </a:t>
            </a:r>
            <a:endParaRPr lang="de-DE" sz="1500" noProof="0" dirty="0"/>
          </a:p>
        </p:txBody>
      </p:sp>
      <p:sp>
        <p:nvSpPr>
          <p:cNvPr id="18" name="Text 13"/>
          <p:cNvSpPr/>
          <p:nvPr/>
        </p:nvSpPr>
        <p:spPr>
          <a:xfrm>
            <a:off x="4734458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Ausbauziele (100 % erneuerbarer Strom bis 2030) stehen in Flächenkonkurrenz zum Biodiversitätsschutz – strategische Raumplanung mit klaren Ausschlusszonen ist zentral.</a:t>
            </a:r>
            <a:endParaRPr lang="de-DE" sz="1400" noProof="0" dirty="0"/>
          </a:p>
        </p:txBody>
      </p:sp>
      <p:sp>
        <p:nvSpPr>
          <p:cNvPr id="19" name="Shape 14"/>
          <p:cNvSpPr/>
          <p:nvPr/>
        </p:nvSpPr>
        <p:spPr>
          <a:xfrm>
            <a:off x="8188757" y="1965960"/>
            <a:ext cx="3454298" cy="3977640"/>
          </a:xfrm>
          <a:prstGeom prst="roundRect">
            <a:avLst>
              <a:gd name="adj" fmla="val 2118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0" name="Shape 15"/>
          <p:cNvSpPr/>
          <p:nvPr/>
        </p:nvSpPr>
        <p:spPr>
          <a:xfrm>
            <a:off x="9550146" y="2286000"/>
            <a:ext cx="731520" cy="73152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1" name="Image 3" descr="/tmp/inspect/icons/tre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5711" y="2461565"/>
            <a:ext cx="380390" cy="3803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417357" y="3154680"/>
            <a:ext cx="299709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50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Klimaschutz &amp; -anpassung im Wald</a:t>
            </a:r>
            <a:endParaRPr lang="de-DE" sz="1500" noProof="0" dirty="0"/>
          </a:p>
        </p:txBody>
      </p:sp>
      <p:sp>
        <p:nvSpPr>
          <p:cNvPr id="23" name="Text 17"/>
          <p:cNvSpPr/>
          <p:nvPr/>
        </p:nvSpPr>
        <p:spPr>
          <a:xfrm>
            <a:off x="8554517" y="3703320"/>
            <a:ext cx="2722778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de-DE" sz="140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Standortgerechte, klimaresiliente Baumarten statt Monokulturen erhöhen Resilien</a:t>
            </a:r>
            <a:r>
              <a:rPr lang="de-DE" sz="140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z,</a:t>
            </a:r>
            <a:r>
              <a:rPr lang="de-DE" sz="140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de-DE" sz="1400" noProof="0" dirty="0" err="1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Kohlenstoffsenkenwirkung</a:t>
            </a:r>
            <a:r>
              <a:rPr lang="de-DE" sz="140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 und Biodiversität gleichzeitig.</a:t>
            </a:r>
            <a:endParaRPr lang="de-DE" sz="1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vgl. C04 / 5.5.3.4  ·  C06 / 5.5.3.6  ·  C12 / 5.5.3.12</a:t>
            </a:r>
            <a:endParaRPr lang="de-DE" sz="950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1.9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749808"/>
            <a:ext cx="566928" cy="566928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6" name="Image 0" descr="/tmp/inspect/icons/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885871"/>
            <a:ext cx="294803" cy="29480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749808"/>
            <a:ext cx="10344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600" b="1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</a:rPr>
              <a:t>Gemeinsam Denken, gemeinsam handeln</a:t>
            </a:r>
            <a:endParaRPr lang="de-DE" sz="2600" noProof="0" dirty="0"/>
          </a:p>
        </p:txBody>
      </p:sp>
      <p:sp>
        <p:nvSpPr>
          <p:cNvPr id="8" name="Text 5"/>
          <p:cNvSpPr/>
          <p:nvPr/>
        </p:nvSpPr>
        <p:spPr>
          <a:xfrm>
            <a:off x="1298448" y="1523436"/>
            <a:ext cx="1034460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sz="1600" b="1" i="1" dirty="0">
                <a:solidFill>
                  <a:srgbClr val="B58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Ausgewogene Szenarien erhalten und nutzen Ökosysteme nachhaltig, senken Verschmutzung und fördern gesunde Ernährung – und mildern gleichzeitig den Klimawandel ab.</a:t>
            </a:r>
          </a:p>
        </p:txBody>
      </p:sp>
      <p:sp>
        <p:nvSpPr>
          <p:cNvPr id="9" name="Shape 6"/>
          <p:cNvSpPr/>
          <p:nvPr/>
        </p:nvSpPr>
        <p:spPr>
          <a:xfrm>
            <a:off x="548640" y="2401889"/>
            <a:ext cx="11094415" cy="3246120"/>
          </a:xfrm>
          <a:prstGeom prst="roundRect">
            <a:avLst>
              <a:gd name="adj" fmla="val 2254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0" name="Shape 7"/>
          <p:cNvSpPr/>
          <p:nvPr/>
        </p:nvSpPr>
        <p:spPr>
          <a:xfrm>
            <a:off x="1005840" y="2795308"/>
            <a:ext cx="2377440" cy="2377440"/>
          </a:xfrm>
          <a:prstGeom prst="roundRect">
            <a:avLst>
              <a:gd name="adj" fmla="val 50000"/>
            </a:avLst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1" name="Text 8"/>
          <p:cNvSpPr/>
          <p:nvPr/>
        </p:nvSpPr>
        <p:spPr>
          <a:xfrm>
            <a:off x="1005840" y="2795308"/>
            <a:ext cx="2377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8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Beispiel:</a:t>
            </a:r>
            <a:endParaRPr lang="de-DE" sz="1800" noProof="0" dirty="0"/>
          </a:p>
          <a:p>
            <a:pPr marL="0" indent="0" algn="ctr">
              <a:buNone/>
            </a:pPr>
            <a:r>
              <a:rPr lang="de-DE" sz="18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Fleischkonsum</a:t>
            </a:r>
            <a:endParaRPr lang="de-DE" sz="1800" noProof="0" dirty="0"/>
          </a:p>
          <a:p>
            <a:pPr marL="0" indent="0" algn="ctr">
              <a:buNone/>
            </a:pPr>
            <a:r>
              <a:rPr lang="de-DE" sz="18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reduzieren</a:t>
            </a:r>
            <a:endParaRPr lang="de-DE" sz="1800" noProof="0" dirty="0"/>
          </a:p>
        </p:txBody>
      </p:sp>
      <p:sp>
        <p:nvSpPr>
          <p:cNvPr id="32" name="Shape 25"/>
          <p:cNvSpPr/>
          <p:nvPr/>
        </p:nvSpPr>
        <p:spPr>
          <a:xfrm>
            <a:off x="3383280" y="3984028"/>
            <a:ext cx="7223486" cy="0"/>
          </a:xfrm>
          <a:prstGeom prst="line">
            <a:avLst/>
          </a:prstGeom>
          <a:noFill/>
          <a:ln w="19050">
            <a:solidFill>
              <a:srgbClr val="D7DEDD"/>
            </a:solidFill>
            <a:prstDash val="dash"/>
          </a:ln>
        </p:spPr>
        <p:txBody>
          <a:bodyPr/>
          <a:lstStyle/>
          <a:p>
            <a:endParaRPr lang="de-DE" noProof="0" dirty="0"/>
          </a:p>
        </p:txBody>
      </p:sp>
      <p:sp>
        <p:nvSpPr>
          <p:cNvPr id="12" name="Shape 9"/>
          <p:cNvSpPr/>
          <p:nvPr/>
        </p:nvSpPr>
        <p:spPr>
          <a:xfrm>
            <a:off x="3383280" y="3984028"/>
            <a:ext cx="1127730" cy="0"/>
          </a:xfrm>
          <a:prstGeom prst="line">
            <a:avLst/>
          </a:prstGeom>
          <a:noFill/>
          <a:ln w="19050">
            <a:solidFill>
              <a:srgbClr val="D7DEDD"/>
            </a:solidFill>
            <a:prstDash val="dash"/>
          </a:ln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Text 11"/>
          <p:cNvSpPr/>
          <p:nvPr/>
        </p:nvSpPr>
        <p:spPr>
          <a:xfrm>
            <a:off x="3688050" y="440067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2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Biodiversität</a:t>
            </a:r>
            <a:endParaRPr lang="de-DE" sz="1250" noProof="0" dirty="0"/>
          </a:p>
        </p:txBody>
      </p:sp>
      <p:sp>
        <p:nvSpPr>
          <p:cNvPr id="16" name="Text 12"/>
          <p:cNvSpPr/>
          <p:nvPr/>
        </p:nvSpPr>
        <p:spPr>
          <a:xfrm>
            <a:off x="3688050" y="472071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Fläche für Ökosysteme</a:t>
            </a:r>
            <a:endParaRPr lang="de-DE" sz="1050" noProof="0" dirty="0"/>
          </a:p>
        </p:txBody>
      </p:sp>
      <p:sp>
        <p:nvSpPr>
          <p:cNvPr id="17" name="Shape 13"/>
          <p:cNvSpPr/>
          <p:nvPr/>
        </p:nvSpPr>
        <p:spPr>
          <a:xfrm>
            <a:off x="3383280" y="3984028"/>
            <a:ext cx="2651669" cy="0"/>
          </a:xfrm>
          <a:prstGeom prst="line">
            <a:avLst/>
          </a:prstGeom>
          <a:noFill/>
          <a:ln w="19050">
            <a:solidFill>
              <a:srgbClr val="D7DEDD"/>
            </a:solidFill>
            <a:prstDash val="dash"/>
          </a:ln>
        </p:spPr>
        <p:txBody>
          <a:bodyPr/>
          <a:lstStyle/>
          <a:p>
            <a:endParaRPr lang="de-DE" noProof="0" dirty="0"/>
          </a:p>
        </p:txBody>
      </p:sp>
      <p:sp>
        <p:nvSpPr>
          <p:cNvPr id="20" name="Text 15"/>
          <p:cNvSpPr/>
          <p:nvPr/>
        </p:nvSpPr>
        <p:spPr>
          <a:xfrm>
            <a:off x="5211989" y="440067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2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</a:t>
            </a:r>
            <a:endParaRPr lang="de-DE" sz="1250" noProof="0" dirty="0"/>
          </a:p>
        </p:txBody>
      </p:sp>
      <p:sp>
        <p:nvSpPr>
          <p:cNvPr id="21" name="Text 16"/>
          <p:cNvSpPr/>
          <p:nvPr/>
        </p:nvSpPr>
        <p:spPr>
          <a:xfrm>
            <a:off x="5211989" y="472071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geringerer Verbrauch</a:t>
            </a:r>
            <a:endParaRPr lang="de-DE" sz="1050" noProof="0" dirty="0"/>
          </a:p>
        </p:txBody>
      </p:sp>
      <p:sp>
        <p:nvSpPr>
          <p:cNvPr id="22" name="Shape 17"/>
          <p:cNvSpPr/>
          <p:nvPr/>
        </p:nvSpPr>
        <p:spPr>
          <a:xfrm>
            <a:off x="3383280" y="3984028"/>
            <a:ext cx="4175608" cy="0"/>
          </a:xfrm>
          <a:prstGeom prst="line">
            <a:avLst/>
          </a:prstGeom>
          <a:noFill/>
          <a:ln w="19050">
            <a:solidFill>
              <a:srgbClr val="D7DEDD"/>
            </a:solidFill>
            <a:prstDash val="dash"/>
          </a:ln>
        </p:spPr>
        <p:txBody>
          <a:bodyPr/>
          <a:lstStyle/>
          <a:p>
            <a:endParaRPr lang="de-DE" noProof="0" dirty="0"/>
          </a:p>
        </p:txBody>
      </p:sp>
      <p:sp>
        <p:nvSpPr>
          <p:cNvPr id="25" name="Text 19"/>
          <p:cNvSpPr/>
          <p:nvPr/>
        </p:nvSpPr>
        <p:spPr>
          <a:xfrm>
            <a:off x="6735928" y="440067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2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Nahrung</a:t>
            </a:r>
            <a:endParaRPr lang="de-DE" sz="1250" noProof="0" dirty="0"/>
          </a:p>
        </p:txBody>
      </p:sp>
      <p:sp>
        <p:nvSpPr>
          <p:cNvPr id="26" name="Text 20"/>
          <p:cNvSpPr/>
          <p:nvPr/>
        </p:nvSpPr>
        <p:spPr>
          <a:xfrm>
            <a:off x="6735928" y="472071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Flächen- &amp; Futterbedarf</a:t>
            </a:r>
            <a:endParaRPr lang="de-DE" sz="1050" noProof="0" dirty="0"/>
          </a:p>
        </p:txBody>
      </p:sp>
      <p:sp>
        <p:nvSpPr>
          <p:cNvPr id="27" name="Shape 21"/>
          <p:cNvSpPr/>
          <p:nvPr/>
        </p:nvSpPr>
        <p:spPr>
          <a:xfrm>
            <a:off x="3383280" y="3984028"/>
            <a:ext cx="5699547" cy="0"/>
          </a:xfrm>
          <a:prstGeom prst="line">
            <a:avLst/>
          </a:prstGeom>
          <a:noFill/>
          <a:ln w="19050">
            <a:solidFill>
              <a:srgbClr val="D7DEDD"/>
            </a:solidFill>
            <a:prstDash val="dash"/>
          </a:ln>
        </p:spPr>
        <p:txBody>
          <a:bodyPr/>
          <a:lstStyle/>
          <a:p>
            <a:endParaRPr lang="de-DE" noProof="0" dirty="0"/>
          </a:p>
        </p:txBody>
      </p:sp>
      <p:sp>
        <p:nvSpPr>
          <p:cNvPr id="28" name="Shape 22"/>
          <p:cNvSpPr/>
          <p:nvPr/>
        </p:nvSpPr>
        <p:spPr>
          <a:xfrm>
            <a:off x="8717067" y="3623438"/>
            <a:ext cx="731520" cy="731520"/>
          </a:xfrm>
          <a:prstGeom prst="ellipse">
            <a:avLst/>
          </a:prstGeom>
          <a:solidFill>
            <a:srgbClr val="A13D46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9" name="Image 4" descr="/tmp/inspect/icons/gesundhe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2631" y="3799003"/>
            <a:ext cx="380390" cy="38039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259867" y="440067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2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Gesundheit</a:t>
            </a:r>
            <a:endParaRPr lang="de-DE" sz="1250" noProof="0" dirty="0"/>
          </a:p>
        </p:txBody>
      </p:sp>
      <p:sp>
        <p:nvSpPr>
          <p:cNvPr id="31" name="Text 24"/>
          <p:cNvSpPr/>
          <p:nvPr/>
        </p:nvSpPr>
        <p:spPr>
          <a:xfrm>
            <a:off x="8259867" y="472071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geringeres Krankheitsrisiko</a:t>
            </a:r>
            <a:endParaRPr lang="de-DE" sz="1050" noProof="0" dirty="0"/>
          </a:p>
        </p:txBody>
      </p:sp>
      <p:sp>
        <p:nvSpPr>
          <p:cNvPr id="33" name="Shape 26"/>
          <p:cNvSpPr/>
          <p:nvPr/>
        </p:nvSpPr>
        <p:spPr>
          <a:xfrm>
            <a:off x="10241006" y="3623438"/>
            <a:ext cx="731520" cy="73152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34" name="Image 5" descr="/tmp/inspect/icons/klim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6570" y="3799003"/>
            <a:ext cx="380390" cy="380390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9783806" y="440067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250" b="1" noProof="0" dirty="0">
                <a:solidFill>
                  <a:srgbClr val="1F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Klima</a:t>
            </a:r>
            <a:endParaRPr lang="de-DE" sz="1250" noProof="0" dirty="0"/>
          </a:p>
        </p:txBody>
      </p:sp>
      <p:sp>
        <p:nvSpPr>
          <p:cNvPr id="36" name="Text 28"/>
          <p:cNvSpPr/>
          <p:nvPr/>
        </p:nvSpPr>
        <p:spPr>
          <a:xfrm>
            <a:off x="9783806" y="472071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e-DE" sz="1050" i="1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Treibhausgase</a:t>
            </a:r>
            <a:endParaRPr lang="de-DE" sz="1050" noProof="0" dirty="0"/>
          </a:p>
        </p:txBody>
      </p:sp>
      <p:sp>
        <p:nvSpPr>
          <p:cNvPr id="37" name="Text 29"/>
          <p:cNvSpPr/>
          <p:nvPr/>
        </p:nvSpPr>
        <p:spPr>
          <a:xfrm>
            <a:off x="548640" y="5440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de-DE" sz="1600" b="1" i="1" dirty="0">
              <a:solidFill>
                <a:srgbClr val="B588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7193128" y="3623438"/>
            <a:ext cx="731520" cy="731520"/>
          </a:xfrm>
          <a:prstGeom prst="ellipse">
            <a:avLst/>
          </a:prstGeom>
          <a:solidFill>
            <a:srgbClr val="BE7A2A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4" name="Image 3" descr="/tmp/inspect/icons/nahru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8692" y="3799003"/>
            <a:ext cx="380390" cy="38039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669189" y="3623438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9" name="Image 2" descr="/tmp/inspect/icons/wass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4753" y="3799003"/>
            <a:ext cx="380390" cy="38039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4145250" y="3623438"/>
            <a:ext cx="731520" cy="731520"/>
          </a:xfrm>
          <a:prstGeom prst="ellipse">
            <a:avLst/>
          </a:prstGeom>
          <a:solidFill>
            <a:srgbClr val="5B8C3E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4" name="Image 1" descr="/tmp/inspect/icons/biodiv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0814" y="3799003"/>
            <a:ext cx="380390" cy="3803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1.10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Nexus Assessment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8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Bestehende Strategien als Hebel nutzen</a:t>
            </a:r>
            <a:endParaRPr lang="de-DE" sz="28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1389888"/>
            <a:ext cx="1109441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600" b="1" i="1" noProof="0" dirty="0">
                <a:solidFill>
                  <a:srgbClr val="B588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Andockpunkte statt Neuanfang – Einige Beispiele</a:t>
            </a:r>
            <a:endParaRPr lang="de-DE" sz="1600" noProof="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2533574" cy="3566160"/>
          </a:xfrm>
          <a:prstGeom prst="roundRect">
            <a:avLst>
              <a:gd name="adj" fmla="val 2887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8" name="Shape 6"/>
          <p:cNvSpPr/>
          <p:nvPr/>
        </p:nvSpPr>
        <p:spPr>
          <a:xfrm>
            <a:off x="1431379" y="2286000"/>
            <a:ext cx="768096" cy="768096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9" name="Image 0" descr="/tmp/inspect/icons/seedl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722" y="2470343"/>
            <a:ext cx="399410" cy="39941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31520" y="3200400"/>
            <a:ext cx="21678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Biodiversitätsstrategie</a:t>
            </a:r>
            <a:endParaRPr lang="de-DE" sz="1350" noProof="0" dirty="0"/>
          </a:p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Österreich 2030+</a:t>
            </a:r>
            <a:endParaRPr lang="de-DE" sz="1350" noProof="0" dirty="0"/>
          </a:p>
        </p:txBody>
      </p:sp>
      <p:sp>
        <p:nvSpPr>
          <p:cNvPr id="11" name="Text 8"/>
          <p:cNvSpPr/>
          <p:nvPr/>
        </p:nvSpPr>
        <p:spPr>
          <a:xfrm>
            <a:off x="777240" y="3931920"/>
            <a:ext cx="207637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de-DE" sz="1100" noProof="0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Schutzgebiete, Monitoring und Naturschutzmaßnahmen als zentrale Referenz</a:t>
            </a:r>
            <a:endParaRPr lang="de-DE" sz="11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3402254" y="1965960"/>
            <a:ext cx="2533574" cy="3566160"/>
          </a:xfrm>
          <a:prstGeom prst="roundRect">
            <a:avLst>
              <a:gd name="adj" fmla="val 2887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3" name="Shape 10"/>
          <p:cNvSpPr/>
          <p:nvPr/>
        </p:nvSpPr>
        <p:spPr>
          <a:xfrm>
            <a:off x="4284993" y="2286000"/>
            <a:ext cx="768096" cy="768096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4" name="Image 1" descr="/tmp/inspect/icons/wa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336" y="2470343"/>
            <a:ext cx="399410" cy="39941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585134" y="3200400"/>
            <a:ext cx="21678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Auenstrategie</a:t>
            </a:r>
            <a:endParaRPr lang="de-DE" sz="1350" noProof="0" dirty="0"/>
          </a:p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Österreich 2030+</a:t>
            </a:r>
            <a:endParaRPr lang="de-DE" sz="1350" noProof="0" dirty="0"/>
          </a:p>
        </p:txBody>
      </p:sp>
      <p:sp>
        <p:nvSpPr>
          <p:cNvPr id="16" name="Text 12"/>
          <p:cNvSpPr/>
          <p:nvPr/>
        </p:nvSpPr>
        <p:spPr>
          <a:xfrm>
            <a:off x="3630854" y="3931920"/>
            <a:ext cx="207637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de-DE" sz="1100" noProof="0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Schutz, Erweiterung und ökologische Verbesserung von Flussauen</a:t>
            </a:r>
            <a:endParaRPr lang="de-DE" sz="11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6255868" y="1965960"/>
            <a:ext cx="2533574" cy="3566160"/>
          </a:xfrm>
          <a:prstGeom prst="roundRect">
            <a:avLst>
              <a:gd name="adj" fmla="val 2887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18" name="Shape 14"/>
          <p:cNvSpPr/>
          <p:nvPr/>
        </p:nvSpPr>
        <p:spPr>
          <a:xfrm>
            <a:off x="7138607" y="2286000"/>
            <a:ext cx="768096" cy="768096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19" name="Image 2" descr="/tmp/inspect/icons/recy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2950" y="2470343"/>
            <a:ext cx="399410" cy="39941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38748" y="3200400"/>
            <a:ext cx="21678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Moorstrategie</a:t>
            </a:r>
            <a:endParaRPr lang="de-DE" sz="1350" noProof="0" dirty="0"/>
          </a:p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Österreich 2030+</a:t>
            </a:r>
            <a:endParaRPr lang="de-DE" sz="1350" noProof="0" dirty="0"/>
          </a:p>
        </p:txBody>
      </p:sp>
      <p:sp>
        <p:nvSpPr>
          <p:cNvPr id="21" name="Text 16"/>
          <p:cNvSpPr/>
          <p:nvPr/>
        </p:nvSpPr>
        <p:spPr>
          <a:xfrm>
            <a:off x="6484468" y="3931920"/>
            <a:ext cx="207637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de-DE" sz="1100" noProof="0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Erhaltung und Wiederherstellung von Mooren als Klima- und Wasserspeicher</a:t>
            </a:r>
            <a:endParaRPr lang="de-DE" sz="11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9109481" y="1965960"/>
            <a:ext cx="2533574" cy="3566160"/>
          </a:xfrm>
          <a:prstGeom prst="roundRect">
            <a:avLst>
              <a:gd name="adj" fmla="val 2887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23" name="Shape 18"/>
          <p:cNvSpPr/>
          <p:nvPr/>
        </p:nvSpPr>
        <p:spPr>
          <a:xfrm>
            <a:off x="9992220" y="2286000"/>
            <a:ext cx="768096" cy="768096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24" name="Image 3" descr="/tmp/inspect/icons/glob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6563" y="2470343"/>
            <a:ext cx="399410" cy="39941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292361" y="3200400"/>
            <a:ext cx="21678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de-DE" sz="1350" b="1" noProof="0" dirty="0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EU-Wiederherstellungs-</a:t>
            </a:r>
            <a:endParaRPr lang="de-DE" sz="1350" noProof="0" dirty="0"/>
          </a:p>
          <a:p>
            <a:pPr marL="0" indent="0" algn="ctr">
              <a:buNone/>
            </a:pPr>
            <a:r>
              <a:rPr lang="de-DE" sz="1350" b="1" noProof="0" dirty="0" err="1">
                <a:solidFill>
                  <a:srgbClr val="1F2E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verordnung</a:t>
            </a:r>
            <a:endParaRPr lang="de-DE" sz="1350" noProof="0" dirty="0"/>
          </a:p>
        </p:txBody>
      </p:sp>
      <p:sp>
        <p:nvSpPr>
          <p:cNvPr id="26" name="Text 20"/>
          <p:cNvSpPr/>
          <p:nvPr/>
        </p:nvSpPr>
        <p:spPr>
          <a:xfrm>
            <a:off x="9338081" y="3931920"/>
            <a:ext cx="207637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400"/>
              </a:lnSpc>
              <a:buNone/>
            </a:pPr>
            <a:r>
              <a:rPr lang="de-DE" sz="1100" noProof="0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Chance für frei fließende Gewässer, Auen und Feuchtgebiete EU-weit</a:t>
            </a:r>
            <a:endParaRPr lang="de-DE" sz="11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1811547" y="5760720"/>
            <a:ext cx="84797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sz="1600" i="1" noProof="0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→ Viele der 22 Handlungsoptionen und wichtige weitere Maßnahmen sind bereits in diesen Strategien verankert – Wichtig ist es </a:t>
            </a:r>
            <a:r>
              <a:rPr lang="de-DE" sz="1600" i="1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ihre </a:t>
            </a:r>
            <a:r>
              <a:rPr lang="de-DE" sz="1600" i="1" noProof="0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Umsetzung </a:t>
            </a:r>
            <a:r>
              <a:rPr lang="de-DE" sz="1600" i="1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zu </a:t>
            </a:r>
            <a:r>
              <a:rPr lang="de-DE" sz="1600" i="1" noProof="0" dirty="0">
                <a:solidFill>
                  <a:srgbClr val="69787F"/>
                </a:solidFill>
                <a:latin typeface="Calibri"/>
                <a:ea typeface="Calibri"/>
                <a:cs typeface="Calibri"/>
              </a:rPr>
              <a:t>stärken</a:t>
            </a:r>
            <a:endParaRPr lang="de-DE" sz="1600" noProof="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E68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275975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3" name="Shape 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275975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4" name="Text 2"/>
          <p:cNvSpPr/>
          <p:nvPr/>
        </p:nvSpPr>
        <p:spPr>
          <a:xfrm>
            <a:off x="822960" y="246888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500" b="1" kern="0" spc="300" noProof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VERTIEFUNGSFOLIEN</a:t>
            </a:r>
            <a:endParaRPr lang="de-DE" sz="1500" noProof="0" dirty="0"/>
          </a:p>
        </p:txBody>
      </p:sp>
      <p:sp>
        <p:nvSpPr>
          <p:cNvPr id="5" name="Text 3"/>
          <p:cNvSpPr/>
          <p:nvPr/>
        </p:nvSpPr>
        <p:spPr>
          <a:xfrm>
            <a:off x="822960" y="2926080"/>
            <a:ext cx="9601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de-DE" sz="3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Zielgruppenspezifische Vertiefung</a:t>
            </a:r>
            <a:endParaRPr lang="de-DE" sz="3000" noProof="0" dirty="0"/>
          </a:p>
          <a:p>
            <a:pPr marL="0" indent="0">
              <a:lnSpc>
                <a:spcPts val="3800"/>
              </a:lnSpc>
              <a:buNone/>
            </a:pPr>
            <a:r>
              <a:rPr lang="de-DE" sz="3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zum Nexus Assessment</a:t>
            </a:r>
            <a:endParaRPr lang="de-DE" sz="3000" noProof="0" dirty="0"/>
          </a:p>
        </p:txBody>
      </p:sp>
      <p:sp>
        <p:nvSpPr>
          <p:cNvPr id="6" name="Text 4"/>
          <p:cNvSpPr/>
          <p:nvPr/>
        </p:nvSpPr>
        <p:spPr>
          <a:xfrm>
            <a:off x="822960" y="434340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400" i="1" noProof="0" dirty="0">
                <a:solidFill>
                  <a:srgbClr val="BF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— wählen Sie je nach Hauptzielgruppe EINE der drei folgenden Varianten aus</a:t>
            </a:r>
            <a:endParaRPr lang="de-DE" sz="1400" noProof="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</a:t>
            </a:r>
            <a:r>
              <a:rPr lang="de-DE" b="1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Vertiefungsfolie (optional)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100" b="1" kern="0" spc="150" noProof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(OPTIONAL)</a:t>
            </a:r>
            <a:endParaRPr lang="de-DE" sz="11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10515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Für Verwaltung &amp; Land: Raumordnung als zentraler Hebel</a:t>
            </a:r>
            <a:endParaRPr lang="de-DE" sz="2400" noProof="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11094415" cy="3246120"/>
          </a:xfrm>
          <a:prstGeom prst="roundRect">
            <a:avLst>
              <a:gd name="adj" fmla="val 2254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8" name="Shape 6"/>
          <p:cNvSpPr/>
          <p:nvPr/>
        </p:nvSpPr>
        <p:spPr>
          <a:xfrm>
            <a:off x="1005840" y="3154680"/>
            <a:ext cx="1005840" cy="1005840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9" name="Image 0" descr="/tmp/inspect/icons/lan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242" y="3396082"/>
            <a:ext cx="523037" cy="523037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377440" y="261518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1" name="Text 8"/>
          <p:cNvSpPr/>
          <p:nvPr/>
        </p:nvSpPr>
        <p:spPr>
          <a:xfrm>
            <a:off x="2651760" y="251460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Raumordnungsprogramme mit klaren Vorrang- und Ausschlusszonen zwischen Naturschutz und Energieinfrastruktur abstimmen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377440" y="339242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3" name="Text 10"/>
          <p:cNvSpPr/>
          <p:nvPr/>
        </p:nvSpPr>
        <p:spPr>
          <a:xfrm>
            <a:off x="2651760" y="329184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ÖPUL ergebnisorientiert weiterentwickeln: Förderungen stärker an messbaren ökologischen Output koppeln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377440" y="416966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Text 12"/>
          <p:cNvSpPr/>
          <p:nvPr/>
        </p:nvSpPr>
        <p:spPr>
          <a:xfrm>
            <a:off x="2651760" y="406908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Schutzgebietsmanagement stärken; Ausweitung und Betreuung von Schutzgebieten sichern; Schutzgebiet-Vernetzung und dauerhafte Monitoring-Systeme (z. B. </a:t>
            </a:r>
            <a:r>
              <a:rPr lang="de-DE" sz="1350" noProof="0" dirty="0" err="1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eLTER</a:t>
            </a: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) ausbauen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1.13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Vertiefungsfolie (optional)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100" b="1" kern="0" spc="150" noProof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(OPTIONAL)</a:t>
            </a:r>
            <a:endParaRPr lang="de-DE" sz="11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10515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Für NGOs: Datenlücken schließen, Beteiligung stärken</a:t>
            </a:r>
            <a:endParaRPr lang="de-DE" sz="2400" noProof="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11094415" cy="3246120"/>
          </a:xfrm>
          <a:prstGeom prst="roundRect">
            <a:avLst>
              <a:gd name="adj" fmla="val 2254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8" name="Shape 6"/>
          <p:cNvSpPr/>
          <p:nvPr/>
        </p:nvSpPr>
        <p:spPr>
          <a:xfrm>
            <a:off x="1005840" y="3154680"/>
            <a:ext cx="1005840" cy="1005840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9" name="Image 0" descr="/tmp/inspect/icons/binocula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242" y="3396082"/>
            <a:ext cx="523037" cy="523037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377440" y="261518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1" name="Text 8"/>
          <p:cNvSpPr/>
          <p:nvPr/>
        </p:nvSpPr>
        <p:spPr>
          <a:xfrm>
            <a:off x="2651760" y="251460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Monitoring-Lücken sichtbar machen: großflächiges Artenmonitoring und eine vollständige nationale DNA-Referenzdatenbank fehlen bisher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377440" y="339242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3" name="Text 10"/>
          <p:cNvSpPr/>
          <p:nvPr/>
        </p:nvSpPr>
        <p:spPr>
          <a:xfrm>
            <a:off x="2651760" y="329184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Citizen Science und </a:t>
            </a:r>
            <a:r>
              <a:rPr lang="de-DE" sz="1350" noProof="0" dirty="0" err="1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Bürger:innenbeteiligung</a:t>
            </a: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 als Hebel für bessere Datengrundlagen und Sichtbarkeit nutzen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377440" y="416966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Text 12"/>
          <p:cNvSpPr/>
          <p:nvPr/>
        </p:nvSpPr>
        <p:spPr>
          <a:xfrm>
            <a:off x="2651760" y="406908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Stakeholder-Vernetzung stärken und </a:t>
            </a:r>
            <a:r>
              <a:rPr lang="de-DE" sz="135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aktive Teilnahme </a:t>
            </a:r>
            <a:r>
              <a:rPr lang="de-DE" sz="135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an </a:t>
            </a:r>
            <a:r>
              <a:rPr lang="de-DE" sz="1350" noProof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IPBES-Review-Phasen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800" b="1" noProof="0" dirty="0">
                <a:solidFill>
                  <a:srgbClr val="D9A4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1.14</a:t>
            </a:r>
            <a:endParaRPr lang="de-DE" sz="1800" noProof="0" dirty="0"/>
          </a:p>
        </p:txBody>
      </p:sp>
      <p:sp>
        <p:nvSpPr>
          <p:cNvPr id="3" name="Text 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— Vertiefungsfolie (optional)</a:t>
            </a:r>
            <a:endParaRPr lang="de-DE" sz="9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0" y="6510528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Workshop-Baukasten </a:t>
            </a:r>
            <a:r>
              <a:rPr lang="de-DE" sz="900" noProof="0" dirty="0" err="1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900" noProof="0" dirty="0">
                <a:solidFill>
                  <a:srgbClr val="6978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Austria – International</a:t>
            </a:r>
            <a:endParaRPr lang="de-DE" sz="900" noProof="0" dirty="0"/>
          </a:p>
        </p:txBody>
      </p:sp>
      <p:sp>
        <p:nvSpPr>
          <p:cNvPr id="5" name="Text 3"/>
          <p:cNvSpPr/>
          <p:nvPr/>
        </p:nvSpPr>
        <p:spPr>
          <a:xfrm>
            <a:off x="548640" y="74980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100" b="1" kern="0" spc="150" noProof="0" dirty="0">
                <a:solidFill>
                  <a:srgbClr val="D9A4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VERTIEFUNG (OPTIONAL)</a:t>
            </a:r>
            <a:endParaRPr lang="de-DE" sz="1100" noProof="0" dirty="0"/>
          </a:p>
        </p:txBody>
      </p:sp>
      <p:sp>
        <p:nvSpPr>
          <p:cNvPr id="6" name="Text 4"/>
          <p:cNvSpPr/>
          <p:nvPr/>
        </p:nvSpPr>
        <p:spPr>
          <a:xfrm>
            <a:off x="548640" y="10515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400" b="1" noProof="0" dirty="0">
                <a:solidFill>
                  <a:srgbClr val="2E688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Für Unternehmen: Ressourcen, Lieferketten, Energie</a:t>
            </a:r>
            <a:endParaRPr lang="de-DE" sz="2400" noProof="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11094415" cy="3246120"/>
          </a:xfrm>
          <a:prstGeom prst="roundRect">
            <a:avLst>
              <a:gd name="adj" fmla="val 2254"/>
            </a:avLst>
          </a:prstGeom>
          <a:solidFill>
            <a:srgbClr val="F7F6F2"/>
          </a:solidFill>
          <a:ln/>
          <a:effectLst>
            <a:outerShdw blurRad="76200" dist="25400" dir="5400000" algn="bl" rotWithShape="0">
              <a:srgbClr val="0E212B">
                <a:alpha val="16000"/>
              </a:srgbClr>
            </a:outerShdw>
          </a:effectLst>
        </p:spPr>
        <p:txBody>
          <a:bodyPr/>
          <a:lstStyle/>
          <a:p>
            <a:endParaRPr lang="de-DE" noProof="0" dirty="0"/>
          </a:p>
        </p:txBody>
      </p:sp>
      <p:sp>
        <p:nvSpPr>
          <p:cNvPr id="8" name="Shape 6"/>
          <p:cNvSpPr/>
          <p:nvPr/>
        </p:nvSpPr>
        <p:spPr>
          <a:xfrm>
            <a:off x="1005840" y="3154680"/>
            <a:ext cx="1005840" cy="1005840"/>
          </a:xfrm>
          <a:prstGeom prst="ellipse">
            <a:avLst/>
          </a:prstGeom>
          <a:solidFill>
            <a:srgbClr val="2E6887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9" name="Image 0" descr="/tmp/inspect/icons/build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242" y="3396082"/>
            <a:ext cx="523037" cy="523037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377440" y="261518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1" name="Text 8"/>
          <p:cNvSpPr/>
          <p:nvPr/>
        </p:nvSpPr>
        <p:spPr>
          <a:xfrm>
            <a:off x="2651760" y="251460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Wassernutzung im Betrieb an ökologische Anforderungen anpassen – besonders bei Wasserkraft und industrieller Nutzung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377440" y="339242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3" name="Text 10"/>
          <p:cNvSpPr/>
          <p:nvPr/>
        </p:nvSpPr>
        <p:spPr>
          <a:xfrm>
            <a:off x="2651760" y="329184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Lieferketten im Ernährungsbereich auf ökologische Standards und Herkunft aus nachhaltiger Landwirtschaft prüfen</a:t>
            </a:r>
            <a:endParaRPr lang="de-DE" sz="135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377440" y="4169664"/>
            <a:ext cx="82296" cy="82296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15" name="Text 12"/>
          <p:cNvSpPr/>
          <p:nvPr/>
        </p:nvSpPr>
        <p:spPr>
          <a:xfrm>
            <a:off x="2651760" y="4069080"/>
            <a:ext cx="8534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de-DE" sz="1350" noProof="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Bei Energieinfrastruktur-Planung Flächenkonflikte mit Biodiversität von Beginn an mitdenken (vgl. Photovoltaik-Ausbau, 1.8</a:t>
            </a:r>
            <a:r>
              <a:rPr lang="de-DE" sz="1350" dirty="0">
                <a:solidFill>
                  <a:srgbClr val="1F2E36"/>
                </a:solidFill>
                <a:latin typeface="Calibri"/>
                <a:ea typeface="Calibri"/>
                <a:cs typeface="Calibri"/>
              </a:rPr>
              <a:t>)</a:t>
            </a:r>
            <a:endParaRPr lang="de-DE" sz="1350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E68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275975"/>
          </a:solidFill>
          <a:ln/>
        </p:spPr>
        <p:txBody>
          <a:bodyPr/>
          <a:lstStyle/>
          <a:p>
            <a:endParaRPr lang="de-DE" noProof="0" dirty="0"/>
          </a:p>
        </p:txBody>
      </p:sp>
      <p:sp>
        <p:nvSpPr>
          <p:cNvPr id="3" name="Shape 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275975"/>
          </a:solidFill>
          <a:ln/>
        </p:spPr>
        <p:txBody>
          <a:bodyPr/>
          <a:lstStyle/>
          <a:p>
            <a:endParaRPr lang="de-DE" noProof="0" dirty="0"/>
          </a:p>
        </p:txBody>
      </p:sp>
      <p:pic>
        <p:nvPicPr>
          <p:cNvPr id="4" name="Image 0" descr="/tmp/inspect/icons/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331720"/>
            <a:ext cx="50292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08760" y="2286000"/>
            <a:ext cx="886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26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Weiter geht’s mit den nächsten Assessment-Modulen.</a:t>
            </a:r>
            <a:endParaRPr lang="de-DE" sz="2600" noProof="0" dirty="0"/>
          </a:p>
        </p:txBody>
      </p:sp>
      <p:sp>
        <p:nvSpPr>
          <p:cNvPr id="6" name="Text 3"/>
          <p:cNvSpPr/>
          <p:nvPr/>
        </p:nvSpPr>
        <p:spPr>
          <a:xfrm>
            <a:off x="1508760" y="310896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DE" sz="1400" i="1" noProof="0" dirty="0">
                <a:solidFill>
                  <a:srgbClr val="BF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 mit Modul 2 (Transformative Change Assessment) oder Modul 3 (Business &amp; </a:t>
            </a:r>
            <a:r>
              <a:rPr lang="de-DE" sz="1400" i="1" noProof="0" dirty="0" err="1">
                <a:solidFill>
                  <a:srgbClr val="BF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</a:t>
            </a:r>
            <a:r>
              <a:rPr lang="de-DE" sz="1400" i="1" noProof="0" dirty="0">
                <a:solidFill>
                  <a:srgbClr val="BFD3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de-DE" sz="140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8c593c-7a79-4d13-a3c1-4a34eb7309f1" xsi:nil="true"/>
    <lcf76f155ced4ddcb4097134ff3c332f xmlns="4a50f13b-4fa6-4cd1-a0b0-e889c1a5023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E5B55EDA2BF804EA6CA9D7C138AA31B" ma:contentTypeVersion="12" ma:contentTypeDescription="Ein neues Dokument erstellen." ma:contentTypeScope="" ma:versionID="44e92f3790f612255e740ab0d7516f75">
  <xsd:schema xmlns:xsd="http://www.w3.org/2001/XMLSchema" xmlns:xs="http://www.w3.org/2001/XMLSchema" xmlns:p="http://schemas.microsoft.com/office/2006/metadata/properties" xmlns:ns2="4a50f13b-4fa6-4cd1-a0b0-e889c1a50230" xmlns:ns3="758c593c-7a79-4d13-a3c1-4a34eb7309f1" targetNamespace="http://schemas.microsoft.com/office/2006/metadata/properties" ma:root="true" ma:fieldsID="91dc30856350143c713a76d74aafba95" ns2:_="" ns3:_="">
    <xsd:import namespace="4a50f13b-4fa6-4cd1-a0b0-e889c1a50230"/>
    <xsd:import namespace="758c593c-7a79-4d13-a3c1-4a34eb7309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0f13b-4fa6-4cd1-a0b0-e889c1a502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6a49d7e-e5fe-438e-8ed0-87d402db5f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c593c-7a79-4d13-a3c1-4a34eb7309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ba2c573-2078-45ac-9cfd-b1d6d7032129}" ma:internalName="TaxCatchAll" ma:showField="CatchAllData" ma:web="758c593c-7a79-4d13-a3c1-4a34eb7309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18CA58-3123-4F29-9855-C9E54036FD51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4a50f13b-4fa6-4cd1-a0b0-e889c1a50230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58c593c-7a79-4d13-a3c1-4a34eb7309f1"/>
  </ds:schemaRefs>
</ds:datastoreItem>
</file>

<file path=customXml/itemProps2.xml><?xml version="1.0" encoding="utf-8"?>
<ds:datastoreItem xmlns:ds="http://schemas.openxmlformats.org/officeDocument/2006/customXml" ds:itemID="{335C2FDF-1E67-44D1-B502-074C415AE3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50f13b-4fa6-4cd1-a0b0-e889c1a50230"/>
    <ds:schemaRef ds:uri="758c593c-7a79-4d13-a3c1-4a34eb7309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3CE5D8-543E-470F-AE2B-154D245947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2357</Words>
  <Application>Microsoft Office PowerPoint</Application>
  <PresentationFormat>Breitbild</PresentationFormat>
  <Paragraphs>192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Simon Fellinger</cp:lastModifiedBy>
  <cp:revision>35</cp:revision>
  <dcterms:created xsi:type="dcterms:W3CDTF">2026-07-14T09:01:12Z</dcterms:created>
  <dcterms:modified xsi:type="dcterms:W3CDTF">2026-09-29T07:14:18Z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0x0101008E5B55EDA2BF804EA6CA9D7C138AA31B</vt:lpwstr>
  </property>
  <property fmtid="{D5CDD505-2E9C-101B-9397-08002B2CF9AE}" pid="3" name="MediaServiceImageTags">
    <vt:lpwstr/>
  </property>
</Properties>
</file>