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68" r:id="rId7"/>
    <p:sldId id="258" r:id="rId8"/>
    <p:sldId id="269" r:id="rId9"/>
    <p:sldId id="259" r:id="rId10"/>
    <p:sldId id="260" r:id="rId11"/>
    <p:sldId id="261" r:id="rId12"/>
    <p:sldId id="262" r:id="rId13"/>
    <p:sldId id="263" r:id="rId14"/>
    <p:sldId id="264" r:id="rId15"/>
    <p:sldId id="265" r:id="rId16"/>
    <p:sldId id="266" r:id="rId17"/>
    <p:sldId id="267"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67B202-EC3D-F500-0972-EC114C5874AA}" name="Margarita Hartlieb" initials="MH" userId="S::hartliebm93@univie.ac.at::69fe6df4-cabd-4a58-a31c-e3458b45e0c7" providerId="AD"/>
  <p188:author id="{DEC22E7B-D8EA-F163-9831-0B9F34472B1A}" name="Simon Fellinger" initials="SF" userId="S::fellingers94@univie.ac.at::e6187d78-b9af-4125-84d2-92ad7d7478b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C5F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540" autoAdjust="0"/>
  </p:normalViewPr>
  <p:slideViewPr>
    <p:cSldViewPr snapToGrid="0">
      <p:cViewPr varScale="1">
        <p:scale>
          <a:sx n="54" d="100"/>
          <a:sy n="54" d="100"/>
        </p:scale>
        <p:origin x="11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Fellinger" userId="e6187d78-b9af-4125-84d2-92ad7d7478ba" providerId="ADAL" clId="{9A787427-40B7-40F6-8F5B-E8C91F515098}"/>
    <pc:docChg chg="custSel modSld">
      <pc:chgData name="Simon Fellinger" userId="e6187d78-b9af-4125-84d2-92ad7d7478ba" providerId="ADAL" clId="{9A787427-40B7-40F6-8F5B-E8C91F515098}" dt="2026-09-29T12:13:31.504" v="111" actId="20577"/>
      <pc:docMkLst>
        <pc:docMk/>
      </pc:docMkLst>
      <pc:sldChg chg="modSp mod modCm">
        <pc:chgData name="Simon Fellinger" userId="e6187d78-b9af-4125-84d2-92ad7d7478ba" providerId="ADAL" clId="{9A787427-40B7-40F6-8F5B-E8C91F515098}" dt="2026-09-09T12:40:01.021" v="7" actId="14100"/>
        <pc:sldMkLst>
          <pc:docMk/>
          <pc:sldMk cId="0" sldId="256"/>
        </pc:sldMkLst>
        <pc:spChg chg="mod">
          <ac:chgData name="Simon Fellinger" userId="e6187d78-b9af-4125-84d2-92ad7d7478ba" providerId="ADAL" clId="{9A787427-40B7-40F6-8F5B-E8C91F515098}" dt="2026-09-09T12:40:01.021" v="7" actId="14100"/>
          <ac:spMkLst>
            <pc:docMk/>
            <pc:sldMk cId="0" sldId="256"/>
            <ac:spMk id="5" creationId="{00000000-0000-0000-0000-000000000000}"/>
          </ac:spMkLst>
        </pc:spChg>
        <pc:extLst>
          <p:ext xmlns:p="http://schemas.openxmlformats.org/presentationml/2006/main" uri="{D6D511B9-2390-475A-947B-AFAB55BFBCF1}">
            <pc226:cmChg xmlns:pc226="http://schemas.microsoft.com/office/powerpoint/2022/06/main/command" chg="mod">
              <pc226:chgData name="Simon Fellinger" userId="e6187d78-b9af-4125-84d2-92ad7d7478ba" providerId="ADAL" clId="{9A787427-40B7-40F6-8F5B-E8C91F515098}" dt="2026-09-09T12:39:49.354" v="6" actId="20577"/>
              <pc2:cmMkLst xmlns:pc2="http://schemas.microsoft.com/office/powerpoint/2019/9/main/command">
                <pc:docMk/>
                <pc:sldMk cId="0" sldId="256"/>
                <pc2:cmMk id="{8D5A7D0A-25DE-41BB-9D9F-1E3CBB80C25F}"/>
              </pc2:cmMkLst>
            </pc226:cmChg>
          </p:ext>
        </pc:extLst>
      </pc:sldChg>
      <pc:sldChg chg="modSp mod modCm">
        <pc:chgData name="Simon Fellinger" userId="e6187d78-b9af-4125-84d2-92ad7d7478ba" providerId="ADAL" clId="{9A787427-40B7-40F6-8F5B-E8C91F515098}" dt="2026-09-09T12:42:55.110" v="35" actId="6549"/>
        <pc:sldMkLst>
          <pc:docMk/>
          <pc:sldMk cId="0" sldId="257"/>
        </pc:sldMkLst>
        <pc:spChg chg="mod">
          <ac:chgData name="Simon Fellinger" userId="e6187d78-b9af-4125-84d2-92ad7d7478ba" providerId="ADAL" clId="{9A787427-40B7-40F6-8F5B-E8C91F515098}" dt="2026-09-09T12:42:55.110" v="35" actId="6549"/>
          <ac:spMkLst>
            <pc:docMk/>
            <pc:sldMk cId="0" sldId="257"/>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Simon Fellinger" userId="e6187d78-b9af-4125-84d2-92ad7d7478ba" providerId="ADAL" clId="{9A787427-40B7-40F6-8F5B-E8C91F515098}" dt="2026-09-09T12:42:55.110" v="35" actId="6549"/>
              <pc2:cmMkLst xmlns:pc2="http://schemas.microsoft.com/office/powerpoint/2019/9/main/command">
                <pc:docMk/>
                <pc:sldMk cId="0" sldId="257"/>
                <pc2:cmMk id="{A65598D4-C6A1-4FF9-A6E1-F22F08B54D70}"/>
              </pc2:cmMkLst>
            </pc226:cmChg>
          </p:ext>
        </pc:extLst>
      </pc:sldChg>
      <pc:sldChg chg="modSp mod modCm">
        <pc:chgData name="Simon Fellinger" userId="e6187d78-b9af-4125-84d2-92ad7d7478ba" providerId="ADAL" clId="{9A787427-40B7-40F6-8F5B-E8C91F515098}" dt="2026-09-10T08:38:22.751" v="60"/>
        <pc:sldMkLst>
          <pc:docMk/>
          <pc:sldMk cId="0" sldId="258"/>
        </pc:sldMkLst>
        <pc:spChg chg="mod">
          <ac:chgData name="Simon Fellinger" userId="e6187d78-b9af-4125-84d2-92ad7d7478ba" providerId="ADAL" clId="{9A787427-40B7-40F6-8F5B-E8C91F515098}" dt="2026-09-10T08:38:22.751" v="60"/>
          <ac:spMkLst>
            <pc:docMk/>
            <pc:sldMk cId="0" sldId="258"/>
            <ac:spMk id="3" creationId="{00000000-0000-0000-0000-000000000000}"/>
          </ac:spMkLst>
        </pc:spChg>
        <pc:spChg chg="mod">
          <ac:chgData name="Simon Fellinger" userId="e6187d78-b9af-4125-84d2-92ad7d7478ba" providerId="ADAL" clId="{9A787427-40B7-40F6-8F5B-E8C91F515098}" dt="2026-09-09T12:43:17.557" v="39" actId="20577"/>
          <ac:spMkLst>
            <pc:docMk/>
            <pc:sldMk cId="0" sldId="258"/>
            <ac:spMk id="21" creationId="{00000000-0000-0000-0000-000000000000}"/>
          </ac:spMkLst>
        </pc:spChg>
        <pc:extLst>
          <p:ext xmlns:p="http://schemas.openxmlformats.org/presentationml/2006/main" uri="{D6D511B9-2390-475A-947B-AFAB55BFBCF1}">
            <pc226:cmChg xmlns:pc226="http://schemas.microsoft.com/office/powerpoint/2022/06/main/command" chg="mod">
              <pc226:chgData name="Simon Fellinger" userId="e6187d78-b9af-4125-84d2-92ad7d7478ba" providerId="ADAL" clId="{9A787427-40B7-40F6-8F5B-E8C91F515098}" dt="2026-09-09T12:43:17.557" v="39" actId="20577"/>
              <pc2:cmMkLst xmlns:pc2="http://schemas.microsoft.com/office/powerpoint/2019/9/main/command">
                <pc:docMk/>
                <pc:sldMk cId="0" sldId="258"/>
                <pc2:cmMk id="{7467556B-6EAB-40AF-AB1A-107B7619598B}"/>
              </pc2:cmMkLst>
            </pc226:cmChg>
          </p:ext>
        </pc:extLst>
      </pc:sldChg>
      <pc:sldChg chg="addSp delSp modSp mod">
        <pc:chgData name="Simon Fellinger" userId="e6187d78-b9af-4125-84d2-92ad7d7478ba" providerId="ADAL" clId="{9A787427-40B7-40F6-8F5B-E8C91F515098}" dt="2026-09-09T12:52:38.317" v="55"/>
        <pc:sldMkLst>
          <pc:docMk/>
          <pc:sldMk cId="0" sldId="259"/>
        </pc:sldMkLst>
        <pc:spChg chg="mod">
          <ac:chgData name="Simon Fellinger" userId="e6187d78-b9af-4125-84d2-92ad7d7478ba" providerId="ADAL" clId="{9A787427-40B7-40F6-8F5B-E8C91F515098}" dt="2026-09-09T12:52:22.374" v="53" actId="20577"/>
          <ac:spMkLst>
            <pc:docMk/>
            <pc:sldMk cId="0" sldId="259"/>
            <ac:spMk id="18" creationId="{00000000-0000-0000-0000-000000000000}"/>
          </ac:spMkLst>
        </pc:spChg>
      </pc:sldChg>
      <pc:sldChg chg="delSp modSp mod">
        <pc:chgData name="Simon Fellinger" userId="e6187d78-b9af-4125-84d2-92ad7d7478ba" providerId="ADAL" clId="{9A787427-40B7-40F6-8F5B-E8C91F515098}" dt="2026-09-29T12:11:58.430" v="66" actId="1076"/>
        <pc:sldMkLst>
          <pc:docMk/>
          <pc:sldMk cId="0" sldId="262"/>
        </pc:sldMkLst>
        <pc:spChg chg="mod">
          <ac:chgData name="Simon Fellinger" userId="e6187d78-b9af-4125-84d2-92ad7d7478ba" providerId="ADAL" clId="{9A787427-40B7-40F6-8F5B-E8C91F515098}" dt="2026-09-29T12:11:58.430" v="66" actId="1076"/>
          <ac:spMkLst>
            <pc:docMk/>
            <pc:sldMk cId="0" sldId="262"/>
            <ac:spMk id="10" creationId="{00000000-0000-0000-0000-000000000000}"/>
          </ac:spMkLst>
        </pc:spChg>
        <pc:spChg chg="mod">
          <ac:chgData name="Simon Fellinger" userId="e6187d78-b9af-4125-84d2-92ad7d7478ba" providerId="ADAL" clId="{9A787427-40B7-40F6-8F5B-E8C91F515098}" dt="2026-09-29T12:11:58.430" v="66" actId="1076"/>
          <ac:spMkLst>
            <pc:docMk/>
            <pc:sldMk cId="0" sldId="262"/>
            <ac:spMk id="11" creationId="{00000000-0000-0000-0000-000000000000}"/>
          </ac:spMkLst>
        </pc:spChg>
        <pc:spChg chg="mod">
          <ac:chgData name="Simon Fellinger" userId="e6187d78-b9af-4125-84d2-92ad7d7478ba" providerId="ADAL" clId="{9A787427-40B7-40F6-8F5B-E8C91F515098}" dt="2026-09-29T12:11:58.430" v="66" actId="1076"/>
          <ac:spMkLst>
            <pc:docMk/>
            <pc:sldMk cId="0" sldId="262"/>
            <ac:spMk id="12" creationId="{00000000-0000-0000-0000-000000000000}"/>
          </ac:spMkLst>
        </pc:spChg>
        <pc:spChg chg="mod">
          <ac:chgData name="Simon Fellinger" userId="e6187d78-b9af-4125-84d2-92ad7d7478ba" providerId="ADAL" clId="{9A787427-40B7-40F6-8F5B-E8C91F515098}" dt="2026-09-29T12:11:58.430" v="66" actId="1076"/>
          <ac:spMkLst>
            <pc:docMk/>
            <pc:sldMk cId="0" sldId="262"/>
            <ac:spMk id="14" creationId="{00000000-0000-0000-0000-000000000000}"/>
          </ac:spMkLst>
        </pc:spChg>
        <pc:spChg chg="mod">
          <ac:chgData name="Simon Fellinger" userId="e6187d78-b9af-4125-84d2-92ad7d7478ba" providerId="ADAL" clId="{9A787427-40B7-40F6-8F5B-E8C91F515098}" dt="2026-09-29T12:11:58.430" v="66" actId="1076"/>
          <ac:spMkLst>
            <pc:docMk/>
            <pc:sldMk cId="0" sldId="262"/>
            <ac:spMk id="15" creationId="{00000000-0000-0000-0000-000000000000}"/>
          </ac:spMkLst>
        </pc:spChg>
        <pc:spChg chg="del">
          <ac:chgData name="Simon Fellinger" userId="e6187d78-b9af-4125-84d2-92ad7d7478ba" providerId="ADAL" clId="{9A787427-40B7-40F6-8F5B-E8C91F515098}" dt="2026-09-29T12:11:30.178" v="61" actId="478"/>
          <ac:spMkLst>
            <pc:docMk/>
            <pc:sldMk cId="0" sldId="262"/>
            <ac:spMk id="16" creationId="{00000000-0000-0000-0000-000000000000}"/>
          </ac:spMkLst>
        </pc:spChg>
        <pc:spChg chg="del">
          <ac:chgData name="Simon Fellinger" userId="e6187d78-b9af-4125-84d2-92ad7d7478ba" providerId="ADAL" clId="{9A787427-40B7-40F6-8F5B-E8C91F515098}" dt="2026-09-29T12:11:41.531" v="65" actId="478"/>
          <ac:spMkLst>
            <pc:docMk/>
            <pc:sldMk cId="0" sldId="262"/>
            <ac:spMk id="17" creationId="{00000000-0000-0000-0000-000000000000}"/>
          </ac:spMkLst>
        </pc:spChg>
        <pc:spChg chg="del">
          <ac:chgData name="Simon Fellinger" userId="e6187d78-b9af-4125-84d2-92ad7d7478ba" providerId="ADAL" clId="{9A787427-40B7-40F6-8F5B-E8C91F515098}" dt="2026-09-29T12:11:31.684" v="62" actId="478"/>
          <ac:spMkLst>
            <pc:docMk/>
            <pc:sldMk cId="0" sldId="262"/>
            <ac:spMk id="18" creationId="{00000000-0000-0000-0000-000000000000}"/>
          </ac:spMkLst>
        </pc:spChg>
        <pc:spChg chg="del">
          <ac:chgData name="Simon Fellinger" userId="e6187d78-b9af-4125-84d2-92ad7d7478ba" providerId="ADAL" clId="{9A787427-40B7-40F6-8F5B-E8C91F515098}" dt="2026-09-29T12:11:36.044" v="64" actId="478"/>
          <ac:spMkLst>
            <pc:docMk/>
            <pc:sldMk cId="0" sldId="262"/>
            <ac:spMk id="20" creationId="{00000000-0000-0000-0000-000000000000}"/>
          </ac:spMkLst>
        </pc:spChg>
        <pc:spChg chg="del">
          <ac:chgData name="Simon Fellinger" userId="e6187d78-b9af-4125-84d2-92ad7d7478ba" providerId="ADAL" clId="{9A787427-40B7-40F6-8F5B-E8C91F515098}" dt="2026-09-29T12:11:33.833" v="63" actId="478"/>
          <ac:spMkLst>
            <pc:docMk/>
            <pc:sldMk cId="0" sldId="262"/>
            <ac:spMk id="21" creationId="{00000000-0000-0000-0000-000000000000}"/>
          </ac:spMkLst>
        </pc:spChg>
        <pc:picChg chg="mod">
          <ac:chgData name="Simon Fellinger" userId="e6187d78-b9af-4125-84d2-92ad7d7478ba" providerId="ADAL" clId="{9A787427-40B7-40F6-8F5B-E8C91F515098}" dt="2026-09-29T12:11:58.430" v="66" actId="1076"/>
          <ac:picMkLst>
            <pc:docMk/>
            <pc:sldMk cId="0" sldId="262"/>
            <ac:picMk id="13" creationId="{00000000-0000-0000-0000-000000000000}"/>
          </ac:picMkLst>
        </pc:picChg>
      </pc:sldChg>
      <pc:sldChg chg="modSp mod modCm">
        <pc:chgData name="Simon Fellinger" userId="e6187d78-b9af-4125-84d2-92ad7d7478ba" providerId="ADAL" clId="{9A787427-40B7-40F6-8F5B-E8C91F515098}" dt="2026-09-09T12:54:15.873" v="59" actId="20577"/>
        <pc:sldMkLst>
          <pc:docMk/>
          <pc:sldMk cId="0" sldId="264"/>
        </pc:sldMkLst>
        <pc:spChg chg="mod">
          <ac:chgData name="Simon Fellinger" userId="e6187d78-b9af-4125-84d2-92ad7d7478ba" providerId="ADAL" clId="{9A787427-40B7-40F6-8F5B-E8C91F515098}" dt="2026-09-09T12:54:15.873" v="59" actId="20577"/>
          <ac:spMkLst>
            <pc:docMk/>
            <pc:sldMk cId="0" sldId="264"/>
            <ac:spMk id="8" creationId="{00000000-0000-0000-0000-000000000000}"/>
          </ac:spMkLst>
        </pc:spChg>
        <pc:extLst>
          <p:ext xmlns:p="http://schemas.openxmlformats.org/presentationml/2006/main" uri="{D6D511B9-2390-475A-947B-AFAB55BFBCF1}">
            <pc226:cmChg xmlns:pc226="http://schemas.microsoft.com/office/powerpoint/2022/06/main/command" chg="mod">
              <pc226:chgData name="Simon Fellinger" userId="e6187d78-b9af-4125-84d2-92ad7d7478ba" providerId="ADAL" clId="{9A787427-40B7-40F6-8F5B-E8C91F515098}" dt="2026-09-09T12:54:15.873" v="59" actId="20577"/>
              <pc2:cmMkLst xmlns:pc2="http://schemas.microsoft.com/office/powerpoint/2019/9/main/command">
                <pc:docMk/>
                <pc:sldMk cId="0" sldId="264"/>
                <pc2:cmMk id="{0DC05E82-F2AB-42EF-BEAB-9FC896D4AF60}"/>
              </pc2:cmMkLst>
            </pc226:cmChg>
          </p:ext>
        </pc:extLst>
      </pc:sldChg>
      <pc:sldChg chg="modSp mod">
        <pc:chgData name="Simon Fellinger" userId="e6187d78-b9af-4125-84d2-92ad7d7478ba" providerId="ADAL" clId="{9A787427-40B7-40F6-8F5B-E8C91F515098}" dt="2026-09-29T12:13:31.504" v="111" actId="20577"/>
        <pc:sldMkLst>
          <pc:docMk/>
          <pc:sldMk cId="0" sldId="267"/>
        </pc:sldMkLst>
        <pc:spChg chg="mod">
          <ac:chgData name="Simon Fellinger" userId="e6187d78-b9af-4125-84d2-92ad7d7478ba" providerId="ADAL" clId="{9A787427-40B7-40F6-8F5B-E8C91F515098}" dt="2026-09-29T12:13:31.504" v="111" actId="20577"/>
          <ac:spMkLst>
            <pc:docMk/>
            <pc:sldMk cId="0" sldId="267"/>
            <ac:spMk id="4" creationId="{00000000-0000-0000-0000-000000000000}"/>
          </ac:spMkLst>
        </pc:spChg>
      </pc:sldChg>
    </pc:docChg>
  </pc:docChgLst>
  <pc:docChgLst>
    <pc:chgData name="Margarita Hartlieb" userId="S::hartliebm93@univie.ac.at::69fe6df4-cabd-4a58-a31c-e3458b45e0c7" providerId="AD" clId="Web-{D7799858-DD41-55C1-7587-CB13F4E20D21}"/>
    <pc:docChg chg="mod modSld">
      <pc:chgData name="Margarita Hartlieb" userId="S::hartliebm93@univie.ac.at::69fe6df4-cabd-4a58-a31c-e3458b45e0c7" providerId="AD" clId="Web-{D7799858-DD41-55C1-7587-CB13F4E20D21}" dt="2026-09-08T12:52:31.531" v="4" actId="20577"/>
      <pc:docMkLst>
        <pc:docMk/>
      </pc:docMkLst>
      <pc:sldChg chg="modSp">
        <pc:chgData name="Margarita Hartlieb" userId="S::hartliebm93@univie.ac.at::69fe6df4-cabd-4a58-a31c-e3458b45e0c7" providerId="AD" clId="Web-{D7799858-DD41-55C1-7587-CB13F4E20D21}" dt="2026-09-08T12:52:31.531" v="4" actId="20577"/>
        <pc:sldMkLst>
          <pc:docMk/>
          <pc:sldMk cId="0" sldId="259"/>
        </pc:sldMkLst>
        <pc:spChg chg="mod">
          <ac:chgData name="Margarita Hartlieb" userId="S::hartliebm93@univie.ac.at::69fe6df4-cabd-4a58-a31c-e3458b45e0c7" providerId="AD" clId="Web-{D7799858-DD41-55C1-7587-CB13F4E20D21}" dt="2026-09-08T12:52:31.531" v="4" actId="20577"/>
          <ac:spMkLst>
            <pc:docMk/>
            <pc:sldMk cId="0" sldId="259"/>
            <ac:spMk id="12" creationId="{00000000-0000-0000-0000-000000000000}"/>
          </ac:spMkLst>
        </pc:spChg>
      </pc:sldChg>
    </pc:docChg>
  </pc:docChgLst>
  <pc:docChgLst>
    <pc:chgData name="Simon Fellinger" userId="e6187d78-b9af-4125-84d2-92ad7d7478ba" providerId="ADAL" clId="{B61CB074-DEEB-4C37-8AD2-B228EC9BB2AC}"/>
    <pc:docChg chg="undo custSel modSld">
      <pc:chgData name="Simon Fellinger" userId="e6187d78-b9af-4125-84d2-92ad7d7478ba" providerId="ADAL" clId="{B61CB074-DEEB-4C37-8AD2-B228EC9BB2AC}" dt="2026-09-11T08:11:06.934" v="248" actId="6549"/>
      <pc:docMkLst>
        <pc:docMk/>
      </pc:docMkLst>
      <pc:sldChg chg="modSp mod modNotesTx">
        <pc:chgData name="Simon Fellinger" userId="e6187d78-b9af-4125-84d2-92ad7d7478ba" providerId="ADAL" clId="{B61CB074-DEEB-4C37-8AD2-B228EC9BB2AC}" dt="2026-09-11T08:02:59.791" v="69" actId="20577"/>
        <pc:sldMkLst>
          <pc:docMk/>
          <pc:sldMk cId="0" sldId="256"/>
        </pc:sldMkLst>
        <pc:spChg chg="mod">
          <ac:chgData name="Simon Fellinger" userId="e6187d78-b9af-4125-84d2-92ad7d7478ba" providerId="ADAL" clId="{B61CB074-DEEB-4C37-8AD2-B228EC9BB2AC}" dt="2026-09-11T08:00:18.070" v="27" actId="790"/>
          <ac:spMkLst>
            <pc:docMk/>
            <pc:sldMk cId="0" sldId="256"/>
            <ac:spMk id="2" creationId="{00000000-0000-0000-0000-000000000000}"/>
          </ac:spMkLst>
        </pc:spChg>
        <pc:spChg chg="mod">
          <ac:chgData name="Simon Fellinger" userId="e6187d78-b9af-4125-84d2-92ad7d7478ba" providerId="ADAL" clId="{B61CB074-DEEB-4C37-8AD2-B228EC9BB2AC}" dt="2026-09-11T08:02:57.433" v="68" actId="1076"/>
          <ac:spMkLst>
            <pc:docMk/>
            <pc:sldMk cId="0" sldId="256"/>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56"/>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56"/>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56"/>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56"/>
            <ac:spMk id="7" creationId="{00000000-0000-0000-0000-000000000000}"/>
          </ac:spMkLst>
        </pc:spChg>
        <pc:spChg chg="mod">
          <ac:chgData name="Simon Fellinger" userId="e6187d78-b9af-4125-84d2-92ad7d7478ba" providerId="ADAL" clId="{B61CB074-DEEB-4C37-8AD2-B228EC9BB2AC}" dt="2026-09-11T08:02:53.275" v="66" actId="20577"/>
          <ac:spMkLst>
            <pc:docMk/>
            <pc:sldMk cId="0" sldId="256"/>
            <ac:spMk id="8" creationId="{00000000-0000-0000-0000-000000000000}"/>
          </ac:spMkLst>
        </pc:spChg>
        <pc:spChg chg="mod">
          <ac:chgData name="Simon Fellinger" userId="e6187d78-b9af-4125-84d2-92ad7d7478ba" providerId="ADAL" clId="{B61CB074-DEEB-4C37-8AD2-B228EC9BB2AC}" dt="2026-09-11T08:02:59.791" v="69" actId="20577"/>
          <ac:spMkLst>
            <pc:docMk/>
            <pc:sldMk cId="0" sldId="256"/>
            <ac:spMk id="9"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57"/>
        </pc:sldMkLst>
        <pc:spChg chg="mod">
          <ac:chgData name="Simon Fellinger" userId="e6187d78-b9af-4125-84d2-92ad7d7478ba" providerId="ADAL" clId="{B61CB074-DEEB-4C37-8AD2-B228EC9BB2AC}" dt="2026-09-11T08:00:18.070" v="27" actId="790"/>
          <ac:spMkLst>
            <pc:docMk/>
            <pc:sldMk cId="0" sldId="257"/>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2"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3"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4"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7"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8" creationId="{00000000-0000-0000-0000-000000000000}"/>
          </ac:spMkLst>
        </pc:spChg>
        <pc:spChg chg="mod">
          <ac:chgData name="Simon Fellinger" userId="e6187d78-b9af-4125-84d2-92ad7d7478ba" providerId="ADAL" clId="{B61CB074-DEEB-4C37-8AD2-B228EC9BB2AC}" dt="2026-09-11T08:00:18.070" v="27" actId="790"/>
          <ac:spMkLst>
            <pc:docMk/>
            <pc:sldMk cId="0" sldId="257"/>
            <ac:spMk id="19"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58"/>
        </pc:sldMkLst>
        <pc:spChg chg="mod">
          <ac:chgData name="Simon Fellinger" userId="e6187d78-b9af-4125-84d2-92ad7d7478ba" providerId="ADAL" clId="{B61CB074-DEEB-4C37-8AD2-B228EC9BB2AC}" dt="2026-09-11T08:00:18.070" v="27" actId="790"/>
          <ac:spMkLst>
            <pc:docMk/>
            <pc:sldMk cId="0" sldId="258"/>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11"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15"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18"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20"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22"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23" creationId="{00000000-0000-0000-0000-000000000000}"/>
          </ac:spMkLst>
        </pc:spChg>
        <pc:spChg chg="mod">
          <ac:chgData name="Simon Fellinger" userId="e6187d78-b9af-4125-84d2-92ad7d7478ba" providerId="ADAL" clId="{B61CB074-DEEB-4C37-8AD2-B228EC9BB2AC}" dt="2026-09-11T08:00:18.070" v="27" actId="790"/>
          <ac:spMkLst>
            <pc:docMk/>
            <pc:sldMk cId="0" sldId="258"/>
            <ac:spMk id="24"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59"/>
        </pc:sldMkLst>
        <pc:spChg chg="mod">
          <ac:chgData name="Simon Fellinger" userId="e6187d78-b9af-4125-84d2-92ad7d7478ba" providerId="ADAL" clId="{B61CB074-DEEB-4C37-8AD2-B228EC9BB2AC}" dt="2026-09-11T08:00:18.070" v="27" actId="790"/>
          <ac:spMkLst>
            <pc:docMk/>
            <pc:sldMk cId="0" sldId="259"/>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12"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15"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18"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21" creationId="{00000000-0000-0000-0000-000000000000}"/>
          </ac:spMkLst>
        </pc:spChg>
        <pc:spChg chg="mod">
          <ac:chgData name="Simon Fellinger" userId="e6187d78-b9af-4125-84d2-92ad7d7478ba" providerId="ADAL" clId="{B61CB074-DEEB-4C37-8AD2-B228EC9BB2AC}" dt="2026-09-11T08:00:18.070" v="27" actId="790"/>
          <ac:spMkLst>
            <pc:docMk/>
            <pc:sldMk cId="0" sldId="259"/>
            <ac:spMk id="30" creationId="{BED277C1-B2D8-A401-EAE1-07D5B8EBD17E}"/>
          </ac:spMkLst>
        </pc:spChg>
      </pc:sldChg>
      <pc:sldChg chg="modSp mod">
        <pc:chgData name="Simon Fellinger" userId="e6187d78-b9af-4125-84d2-92ad7d7478ba" providerId="ADAL" clId="{B61CB074-DEEB-4C37-8AD2-B228EC9BB2AC}" dt="2026-09-11T08:00:18.070" v="27" actId="790"/>
        <pc:sldMkLst>
          <pc:docMk/>
          <pc:sldMk cId="0" sldId="260"/>
        </pc:sldMkLst>
        <pc:spChg chg="mod">
          <ac:chgData name="Simon Fellinger" userId="e6187d78-b9af-4125-84d2-92ad7d7478ba" providerId="ADAL" clId="{B61CB074-DEEB-4C37-8AD2-B228EC9BB2AC}" dt="2026-09-11T08:00:18.070" v="27" actId="790"/>
          <ac:spMkLst>
            <pc:docMk/>
            <pc:sldMk cId="0" sldId="260"/>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13"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16"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20"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22"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23"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26" creationId="{00000000-0000-0000-0000-000000000000}"/>
          </ac:spMkLst>
        </pc:spChg>
        <pc:spChg chg="mod">
          <ac:chgData name="Simon Fellinger" userId="e6187d78-b9af-4125-84d2-92ad7d7478ba" providerId="ADAL" clId="{B61CB074-DEEB-4C37-8AD2-B228EC9BB2AC}" dt="2026-09-11T08:00:18.070" v="27" actId="790"/>
          <ac:spMkLst>
            <pc:docMk/>
            <pc:sldMk cId="0" sldId="260"/>
            <ac:spMk id="31"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1"/>
        </pc:sldMkLst>
        <pc:spChg chg="mod">
          <ac:chgData name="Simon Fellinger" userId="e6187d78-b9af-4125-84d2-92ad7d7478ba" providerId="ADAL" clId="{B61CB074-DEEB-4C37-8AD2-B228EC9BB2AC}" dt="2026-09-11T08:00:18.070" v="27" actId="790"/>
          <ac:spMkLst>
            <pc:docMk/>
            <pc:sldMk cId="0" sldId="261"/>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11"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15"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18"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20" creationId="{00000000-0000-0000-0000-000000000000}"/>
          </ac:spMkLst>
        </pc:spChg>
        <pc:spChg chg="mod">
          <ac:chgData name="Simon Fellinger" userId="e6187d78-b9af-4125-84d2-92ad7d7478ba" providerId="ADAL" clId="{B61CB074-DEEB-4C37-8AD2-B228EC9BB2AC}" dt="2026-09-11T08:00:18.070" v="27" actId="790"/>
          <ac:spMkLst>
            <pc:docMk/>
            <pc:sldMk cId="0" sldId="261"/>
            <ac:spMk id="22"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2"/>
        </pc:sldMkLst>
        <pc:spChg chg="mod">
          <ac:chgData name="Simon Fellinger" userId="e6187d78-b9af-4125-84d2-92ad7d7478ba" providerId="ADAL" clId="{B61CB074-DEEB-4C37-8AD2-B228EC9BB2AC}" dt="2026-09-11T08:00:18.070" v="27" actId="790"/>
          <ac:spMkLst>
            <pc:docMk/>
            <pc:sldMk cId="0" sldId="262"/>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11"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22"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23"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25" creationId="{00000000-0000-0000-0000-000000000000}"/>
          </ac:spMkLst>
        </pc:spChg>
        <pc:spChg chg="mod">
          <ac:chgData name="Simon Fellinger" userId="e6187d78-b9af-4125-84d2-92ad7d7478ba" providerId="ADAL" clId="{B61CB074-DEEB-4C37-8AD2-B228EC9BB2AC}" dt="2026-09-11T08:00:18.070" v="27" actId="790"/>
          <ac:spMkLst>
            <pc:docMk/>
            <pc:sldMk cId="0" sldId="262"/>
            <ac:spMk id="27"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3"/>
        </pc:sldMkLst>
        <pc:spChg chg="mod">
          <ac:chgData name="Simon Fellinger" userId="e6187d78-b9af-4125-84d2-92ad7d7478ba" providerId="ADAL" clId="{B61CB074-DEEB-4C37-8AD2-B228EC9BB2AC}" dt="2026-09-11T08:00:18.070" v="27" actId="790"/>
          <ac:spMkLst>
            <pc:docMk/>
            <pc:sldMk cId="0" sldId="263"/>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3"/>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3"/>
            <ac:spMk id="4"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4"/>
        </pc:sldMkLst>
        <pc:spChg chg="mod">
          <ac:chgData name="Simon Fellinger" userId="e6187d78-b9af-4125-84d2-92ad7d7478ba" providerId="ADAL" clId="{B61CB074-DEEB-4C37-8AD2-B228EC9BB2AC}" dt="2026-09-11T08:00:18.070" v="27" actId="790"/>
          <ac:spMkLst>
            <pc:docMk/>
            <pc:sldMk cId="0" sldId="264"/>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7"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11"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12"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13" creationId="{00000000-0000-0000-0000-000000000000}"/>
          </ac:spMkLst>
        </pc:spChg>
        <pc:spChg chg="mod">
          <ac:chgData name="Simon Fellinger" userId="e6187d78-b9af-4125-84d2-92ad7d7478ba" providerId="ADAL" clId="{B61CB074-DEEB-4C37-8AD2-B228EC9BB2AC}" dt="2026-09-11T08:00:18.070" v="27" actId="790"/>
          <ac:spMkLst>
            <pc:docMk/>
            <pc:sldMk cId="0" sldId="264"/>
            <ac:spMk id="14"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5"/>
        </pc:sldMkLst>
        <pc:spChg chg="mod">
          <ac:chgData name="Simon Fellinger" userId="e6187d78-b9af-4125-84d2-92ad7d7478ba" providerId="ADAL" clId="{B61CB074-DEEB-4C37-8AD2-B228EC9BB2AC}" dt="2026-09-11T08:00:18.070" v="27" actId="790"/>
          <ac:spMkLst>
            <pc:docMk/>
            <pc:sldMk cId="0" sldId="265"/>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7"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13" creationId="{00000000-0000-0000-0000-000000000000}"/>
          </ac:spMkLst>
        </pc:spChg>
        <pc:spChg chg="mod">
          <ac:chgData name="Simon Fellinger" userId="e6187d78-b9af-4125-84d2-92ad7d7478ba" providerId="ADAL" clId="{B61CB074-DEEB-4C37-8AD2-B228EC9BB2AC}" dt="2026-09-11T08:00:18.070" v="27" actId="790"/>
          <ac:spMkLst>
            <pc:docMk/>
            <pc:sldMk cId="0" sldId="265"/>
            <ac:spMk id="14"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6"/>
        </pc:sldMkLst>
        <pc:spChg chg="mod">
          <ac:chgData name="Simon Fellinger" userId="e6187d78-b9af-4125-84d2-92ad7d7478ba" providerId="ADAL" clId="{B61CB074-DEEB-4C37-8AD2-B228EC9BB2AC}" dt="2026-09-11T08:00:18.070" v="27" actId="790"/>
          <ac:spMkLst>
            <pc:docMk/>
            <pc:sldMk cId="0" sldId="266"/>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7"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11"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12" creationId="{00000000-0000-0000-0000-000000000000}"/>
          </ac:spMkLst>
        </pc:spChg>
        <pc:spChg chg="mod">
          <ac:chgData name="Simon Fellinger" userId="e6187d78-b9af-4125-84d2-92ad7d7478ba" providerId="ADAL" clId="{B61CB074-DEEB-4C37-8AD2-B228EC9BB2AC}" dt="2026-09-11T08:00:18.070" v="27" actId="790"/>
          <ac:spMkLst>
            <pc:docMk/>
            <pc:sldMk cId="0" sldId="266"/>
            <ac:spMk id="13"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7"/>
        </pc:sldMkLst>
        <pc:spChg chg="mod">
          <ac:chgData name="Simon Fellinger" userId="e6187d78-b9af-4125-84d2-92ad7d7478ba" providerId="ADAL" clId="{B61CB074-DEEB-4C37-8AD2-B228EC9BB2AC}" dt="2026-09-11T08:00:18.070" v="27" actId="790"/>
          <ac:spMkLst>
            <pc:docMk/>
            <pc:sldMk cId="0" sldId="267"/>
            <ac:spMk id="2" creationId="{00000000-0000-0000-0000-000000000000}"/>
          </ac:spMkLst>
        </pc:spChg>
        <pc:spChg chg="mod">
          <ac:chgData name="Simon Fellinger" userId="e6187d78-b9af-4125-84d2-92ad7d7478ba" providerId="ADAL" clId="{B61CB074-DEEB-4C37-8AD2-B228EC9BB2AC}" dt="2026-09-11T08:00:18.070" v="27" actId="790"/>
          <ac:spMkLst>
            <pc:docMk/>
            <pc:sldMk cId="0" sldId="267"/>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7"/>
            <ac:spMk id="4" creationId="{00000000-0000-0000-0000-000000000000}"/>
          </ac:spMkLst>
        </pc:spChg>
      </pc:sldChg>
      <pc:sldChg chg="modSp mod">
        <pc:chgData name="Simon Fellinger" userId="e6187d78-b9af-4125-84d2-92ad7d7478ba" providerId="ADAL" clId="{B61CB074-DEEB-4C37-8AD2-B228EC9BB2AC}" dt="2026-09-11T08:00:18.070" v="27" actId="790"/>
        <pc:sldMkLst>
          <pc:docMk/>
          <pc:sldMk cId="0" sldId="268"/>
        </pc:sldMkLst>
        <pc:spChg chg="mod">
          <ac:chgData name="Simon Fellinger" userId="e6187d78-b9af-4125-84d2-92ad7d7478ba" providerId="ADAL" clId="{B61CB074-DEEB-4C37-8AD2-B228EC9BB2AC}" dt="2026-09-11T08:00:18.070" v="27" actId="790"/>
          <ac:spMkLst>
            <pc:docMk/>
            <pc:sldMk cId="0" sldId="268"/>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5"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2"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3"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4"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6"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7" creationId="{00000000-0000-0000-0000-000000000000}"/>
          </ac:spMkLst>
        </pc:spChg>
        <pc:spChg chg="mod">
          <ac:chgData name="Simon Fellinger" userId="e6187d78-b9af-4125-84d2-92ad7d7478ba" providerId="ADAL" clId="{B61CB074-DEEB-4C37-8AD2-B228EC9BB2AC}" dt="2026-09-11T08:00:18.070" v="27" actId="790"/>
          <ac:spMkLst>
            <pc:docMk/>
            <pc:sldMk cId="0" sldId="268"/>
            <ac:spMk id="18" creationId="{00000000-0000-0000-0000-000000000000}"/>
          </ac:spMkLst>
        </pc:spChg>
      </pc:sldChg>
      <pc:sldChg chg="modSp mod">
        <pc:chgData name="Simon Fellinger" userId="e6187d78-b9af-4125-84d2-92ad7d7478ba" providerId="ADAL" clId="{B61CB074-DEEB-4C37-8AD2-B228EC9BB2AC}" dt="2026-09-11T08:11:06.934" v="248" actId="6549"/>
        <pc:sldMkLst>
          <pc:docMk/>
          <pc:sldMk cId="0" sldId="269"/>
        </pc:sldMkLst>
        <pc:spChg chg="mod">
          <ac:chgData name="Simon Fellinger" userId="e6187d78-b9af-4125-84d2-92ad7d7478ba" providerId="ADAL" clId="{B61CB074-DEEB-4C37-8AD2-B228EC9BB2AC}" dt="2026-09-11T08:00:18.070" v="27" actId="790"/>
          <ac:spMkLst>
            <pc:docMk/>
            <pc:sldMk cId="0" sldId="269"/>
            <ac:spMk id="3"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4"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6"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8"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9"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10"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15"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19" creationId="{00000000-0000-0000-0000-000000000000}"/>
          </ac:spMkLst>
        </pc:spChg>
        <pc:spChg chg="mod">
          <ac:chgData name="Simon Fellinger" userId="e6187d78-b9af-4125-84d2-92ad7d7478ba" providerId="ADAL" clId="{B61CB074-DEEB-4C37-8AD2-B228EC9BB2AC}" dt="2026-09-11T08:11:06.934" v="248" actId="6549"/>
          <ac:spMkLst>
            <pc:docMk/>
            <pc:sldMk cId="0" sldId="269"/>
            <ac:spMk id="22" creationId="{00000000-0000-0000-0000-000000000000}"/>
          </ac:spMkLst>
        </pc:spChg>
        <pc:spChg chg="mod">
          <ac:chgData name="Simon Fellinger" userId="e6187d78-b9af-4125-84d2-92ad7d7478ba" providerId="ADAL" clId="{B61CB074-DEEB-4C37-8AD2-B228EC9BB2AC}" dt="2026-09-11T08:00:18.070" v="27" actId="790"/>
          <ac:spMkLst>
            <pc:docMk/>
            <pc:sldMk cId="0" sldId="269"/>
            <ac:spMk id="24" creationId="{00000000-0000-0000-0000-000000000000}"/>
          </ac:spMkLst>
        </pc:spChg>
      </pc:sldChg>
    </pc:docChg>
  </pc:docChgLst>
  <pc:docChgLst>
    <pc:chgData name="Margarita Hartlieb" userId="69fe6df4-cabd-4a58-a31c-e3458b45e0c7" providerId="ADAL" clId="{CFD8368E-FF7B-42C8-A539-44A53734D99B}"/>
    <pc:docChg chg="custSel modSld">
      <pc:chgData name="Margarita Hartlieb" userId="69fe6df4-cabd-4a58-a31c-e3458b45e0c7" providerId="ADAL" clId="{CFD8368E-FF7B-42C8-A539-44A53734D99B}" dt="2026-09-24T14:06:30.823" v="6" actId="478"/>
      <pc:docMkLst>
        <pc:docMk/>
      </pc:docMkLst>
      <pc:sldChg chg="addSp delSp modSp mod">
        <pc:chgData name="Margarita Hartlieb" userId="69fe6df4-cabd-4a58-a31c-e3458b45e0c7" providerId="ADAL" clId="{CFD8368E-FF7B-42C8-A539-44A53734D99B}" dt="2026-09-24T14:06:30.823" v="6" actId="478"/>
        <pc:sldMkLst>
          <pc:docMk/>
          <pc:sldMk cId="0"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42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Begrüßen</a:t>
            </a:r>
            <a:r>
              <a:rPr lang="en-US" dirty="0"/>
              <a:t> Sie die </a:t>
            </a:r>
            <a:r>
              <a:rPr lang="en-US" dirty="0" err="1"/>
              <a:t>Teilnehmenden</a:t>
            </a:r>
            <a:r>
              <a:rPr lang="en-US" dirty="0"/>
              <a:t> und </a:t>
            </a:r>
            <a:r>
              <a:rPr lang="en-US" dirty="0" err="1"/>
              <a:t>bedanken</a:t>
            </a:r>
            <a:r>
              <a:rPr lang="en-US" dirty="0"/>
              <a:t> Sie </a:t>
            </a:r>
            <a:r>
              <a:rPr lang="en-US" dirty="0" err="1"/>
              <a:t>sich</a:t>
            </a:r>
            <a:r>
              <a:rPr lang="en-US" dirty="0"/>
              <a:t> für </a:t>
            </a:r>
            <a:r>
              <a:rPr lang="en-US" dirty="0" err="1"/>
              <a:t>ihr</a:t>
            </a:r>
            <a:r>
              <a:rPr lang="en-US" dirty="0"/>
              <a:t> </a:t>
            </a:r>
            <a:r>
              <a:rPr lang="en-US" dirty="0" err="1"/>
              <a:t>Kommen</a:t>
            </a:r>
            <a:r>
              <a:rPr lang="en-US" dirty="0"/>
              <a:t>. </a:t>
            </a:r>
            <a:r>
              <a:rPr lang="en-US" dirty="0" err="1"/>
              <a:t>Stellen</a:t>
            </a:r>
            <a:r>
              <a:rPr lang="en-US" dirty="0"/>
              <a:t> Sie </a:t>
            </a:r>
            <a:r>
              <a:rPr lang="en-US" dirty="0" err="1"/>
              <a:t>sich</a:t>
            </a:r>
            <a:r>
              <a:rPr lang="en-US" dirty="0"/>
              <a:t> </a:t>
            </a:r>
            <a:r>
              <a:rPr lang="en-US" dirty="0" err="1"/>
              <a:t>kurz</a:t>
            </a:r>
            <a:r>
              <a:rPr lang="en-US" dirty="0"/>
              <a:t> </a:t>
            </a:r>
            <a:r>
              <a:rPr lang="en-US" dirty="0" err="1"/>
              <a:t>selbst</a:t>
            </a:r>
            <a:r>
              <a:rPr lang="en-US" dirty="0"/>
              <a:t> </a:t>
            </a:r>
            <a:r>
              <a:rPr lang="en-US" dirty="0" err="1"/>
              <a:t>vor</a:t>
            </a:r>
            <a:r>
              <a:rPr lang="en-US" dirty="0"/>
              <a:t> (Name, Rolle/</a:t>
            </a:r>
            <a:r>
              <a:rPr lang="en-US" dirty="0" err="1"/>
              <a:t>Funktion</a:t>
            </a:r>
            <a:r>
              <a:rPr lang="en-US" dirty="0"/>
              <a:t>) und </a:t>
            </a:r>
            <a:r>
              <a:rPr lang="en-US" dirty="0" err="1"/>
              <a:t>nennen</a:t>
            </a:r>
            <a:r>
              <a:rPr lang="en-US" dirty="0"/>
              <a:t> Sie den </a:t>
            </a:r>
            <a:r>
              <a:rPr lang="en-US" dirty="0" err="1"/>
              <a:t>Anlass</a:t>
            </a:r>
            <a:r>
              <a:rPr lang="en-US" dirty="0"/>
              <a:t> des Workshops in </a:t>
            </a:r>
            <a:r>
              <a:rPr lang="en-US" dirty="0" err="1"/>
              <a:t>ein</a:t>
            </a:r>
            <a:r>
              <a:rPr lang="en-US" dirty="0"/>
              <a:t> bis </a:t>
            </a:r>
            <a:r>
              <a:rPr lang="en-US" dirty="0" err="1"/>
              <a:t>zwei</a:t>
            </a:r>
            <a:r>
              <a:rPr lang="en-US" dirty="0"/>
              <a:t> </a:t>
            </a:r>
            <a:r>
              <a:rPr lang="en-US" dirty="0" err="1"/>
              <a:t>Sätzen</a:t>
            </a:r>
            <a:r>
              <a:rPr lang="en-US" dirty="0"/>
              <a:t>. </a:t>
            </a:r>
            <a:r>
              <a:rPr lang="en-US" dirty="0" err="1"/>
              <a:t>Kündigen</a:t>
            </a:r>
            <a:r>
              <a:rPr lang="en-US" dirty="0"/>
              <a:t> Sie den </a:t>
            </a:r>
            <a:r>
              <a:rPr lang="en-US" dirty="0" err="1"/>
              <a:t>groben</a:t>
            </a:r>
            <a:r>
              <a:rPr lang="en-US" dirty="0"/>
              <a:t> </a:t>
            </a:r>
            <a:r>
              <a:rPr lang="en-US" dirty="0" err="1"/>
              <a:t>Ablauf</a:t>
            </a:r>
            <a:r>
              <a:rPr lang="en-US" dirty="0"/>
              <a:t> an: Sie </a:t>
            </a:r>
            <a:r>
              <a:rPr lang="en-US" dirty="0" err="1"/>
              <a:t>werden</a:t>
            </a:r>
            <a:r>
              <a:rPr lang="en-US" dirty="0"/>
              <a:t> </a:t>
            </a:r>
            <a:r>
              <a:rPr lang="en-US" dirty="0" err="1"/>
              <a:t>zunächst</a:t>
            </a:r>
            <a:r>
              <a:rPr lang="en-US" dirty="0"/>
              <a:t> </a:t>
            </a:r>
            <a:r>
              <a:rPr lang="en-US" dirty="0" err="1"/>
              <a:t>gemeinsam</a:t>
            </a:r>
            <a:r>
              <a:rPr lang="en-US" dirty="0"/>
              <a:t> </a:t>
            </a:r>
            <a:r>
              <a:rPr lang="en-US" dirty="0" err="1"/>
              <a:t>klären</a:t>
            </a:r>
            <a:r>
              <a:rPr lang="en-US" dirty="0"/>
              <a:t>, was IPBES </a:t>
            </a:r>
            <a:r>
              <a:rPr lang="en-US" dirty="0" err="1"/>
              <a:t>überhaupt</a:t>
            </a:r>
            <a:r>
              <a:rPr lang="en-US" dirty="0"/>
              <a:t> </a:t>
            </a:r>
            <a:r>
              <a:rPr lang="en-US" dirty="0" err="1"/>
              <a:t>ist</a:t>
            </a:r>
            <a:r>
              <a:rPr lang="en-US" dirty="0"/>
              <a:t>, bevor Sie </a:t>
            </a:r>
            <a:r>
              <a:rPr lang="en-US" dirty="0" err="1"/>
              <a:t>zu</a:t>
            </a:r>
            <a:r>
              <a:rPr lang="en-US" dirty="0"/>
              <a:t> den </a:t>
            </a:r>
            <a:r>
              <a:rPr lang="en-US" dirty="0" err="1"/>
              <a:t>inhaltlichen</a:t>
            </a:r>
            <a:r>
              <a:rPr lang="en-US" dirty="0"/>
              <a:t> </a:t>
            </a:r>
            <a:r>
              <a:rPr lang="en-US" dirty="0" err="1"/>
              <a:t>Schwerpunkten</a:t>
            </a:r>
            <a:r>
              <a:rPr lang="en-US" dirty="0"/>
              <a:t> des Tages </a:t>
            </a:r>
            <a:r>
              <a:rPr lang="en-US" dirty="0" err="1"/>
              <a:t>kommen</a:t>
            </a:r>
            <a:r>
              <a:rPr lang="en-US" dirty="0"/>
              <a:t>. </a:t>
            </a:r>
            <a:r>
              <a:rPr lang="en-US" dirty="0" err="1"/>
              <a:t>Diese</a:t>
            </a:r>
            <a:r>
              <a:rPr lang="en-US" dirty="0"/>
              <a:t> </a:t>
            </a:r>
            <a:r>
              <a:rPr lang="en-US" dirty="0" err="1"/>
              <a:t>Einleitung</a:t>
            </a:r>
            <a:r>
              <a:rPr lang="en-US" dirty="0"/>
              <a:t> </a:t>
            </a:r>
            <a:r>
              <a:rPr lang="en-US" dirty="0" err="1"/>
              <a:t>dient</a:t>
            </a:r>
            <a:r>
              <a:rPr lang="en-US" dirty="0"/>
              <a:t> </a:t>
            </a:r>
            <a:r>
              <a:rPr lang="en-US" dirty="0" err="1"/>
              <a:t>dazu</a:t>
            </a:r>
            <a:r>
              <a:rPr lang="en-US" dirty="0"/>
              <a:t>, alle </a:t>
            </a:r>
            <a:r>
              <a:rPr lang="en-US" dirty="0" err="1"/>
              <a:t>Teilnehmenden</a:t>
            </a:r>
            <a:r>
              <a:rPr lang="en-US" dirty="0"/>
              <a:t> </a:t>
            </a:r>
            <a:r>
              <a:rPr lang="en-US" dirty="0" err="1"/>
              <a:t>unabhängig</a:t>
            </a:r>
            <a:r>
              <a:rPr lang="en-US" dirty="0"/>
              <a:t> von </a:t>
            </a:r>
            <a:r>
              <a:rPr lang="en-US" dirty="0" err="1"/>
              <a:t>ihrem</a:t>
            </a:r>
            <a:r>
              <a:rPr lang="en-US" dirty="0"/>
              <a:t> </a:t>
            </a:r>
            <a:r>
              <a:rPr lang="en-US" dirty="0" err="1"/>
              <a:t>Vorwissen</a:t>
            </a:r>
            <a:r>
              <a:rPr lang="en-US" dirty="0"/>
              <a:t> auf </a:t>
            </a:r>
            <a:r>
              <a:rPr lang="en-US" dirty="0" err="1"/>
              <a:t>denselben</a:t>
            </a:r>
            <a:r>
              <a:rPr lang="en-US" dirty="0"/>
              <a:t> Stand </a:t>
            </a:r>
            <a:r>
              <a:rPr lang="en-US" dirty="0" err="1"/>
              <a:t>zu</a:t>
            </a:r>
            <a:r>
              <a:rPr lang="en-US" dirty="0"/>
              <a:t> </a:t>
            </a:r>
            <a:r>
              <a:rPr lang="en-US" dirty="0" err="1"/>
              <a:t>bringen</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Diese Folie ist bewusst als Platzhalter angelegt, da sie sich von Workshop zu Workshop unterscheidet. Füllen Sie hier den spezifischen Anlass aus: Wurde der Workshop von einer Landesregierung, einer NGO oder einem Unternehmensnetzwerk angefragt? Gibt es einen aktuellen politischen Bezugspunkt? Formulieren Sie zwei bis drei Sätze, die erklären, warum gerade jetzt und gerade mit dieser Gruppe über IPBES gesprochen wird. Sprechnotiz-Gerüst: „Wir sind heute hier, weil [Anlass]. Das betrifft Sie als [Zielgruppe] insbesondere deshalb, weil [konkreter Bezug]. Am Ende des Workshops möchten wir gemeinsam [erwartetes Ergebnis] erreichen.“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a:t>Diese Folie schafft den inhaltlichen Einstieg vor IPBES selbst: Warum ist Biodiversität überhaupt relevant? Drei Ebenen ansprechen: Ökosystemleistungen (Nahrung, sauberes Wasser, Bestäubung, Klimaregulierung) als tägliche Lebensgrundlage; die wirtschaftliche Abhängigkeit vieler Branchen von intakten Ökosystemen (rund die Hälfte der globalen Wirtschaftsleistung); und das Ausmaß der aktuellen Krise (rund eine Million bedrohte Arten laut IPBES Globalem Assessment 2019). Ziel: die Dringlichkeit greifbar machen, bevor im Anschluss IPBES als die Institution vorgestellt wird, die diese Erkenntnisse wissenschaftlich aufbereitet.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IPBES steht für Intergovernmental Science-Policy Platform on Biodiversity and Ecosystem Services und wird im Deutschen häufig als Weltbiodiversitätsrat bezeichnet. Gegründet 2012 in Panama-Stadt von 94 Regierungen, Sitz des Sekretariats in Bonn, eng mit UNEP verbunden. Bislang 13 verabschiedete Assessments zum globalen Wissensstand über Biodiversität und Ökosystemdienstleistungen. Wichtig: IPBES-Assessments sind politikrelevant, schreiben aber keinen verbindlichen Weg vor — sie sind wissenschaftliche Grundlage, die Entscheidung liegt bei Politik und Verwaltung auf allen Ebenen. Analogie IPCC nutzen, falls hilfreich: liefert wissenschaftliche Grundlage für Klimapolitik, so wie IPBES für Biodiversitätspolitik. Zur Mitgliedschaft (auch Österreichs) mehr auf der folgenden Folie.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AT"/>
              <a:t>Diese Folie vertieft die Mitgliedschaft bei IPBES: Beitrittsberechtigt sind alle UN-Mitgliedstaaten, aktuell rund 152. Österreich ist seit 2013 Mitglied. National Focal Point ist das BMLUK — die zentrale Kontaktstelle, über die österreichische Positionen eingebracht, Reviews koordiniert und Expert:innen für Assessments nominiert werden. Biodiversity Austria – International unterstützt das BMLUK in dieser Rolle mit wissenschaftlicher Expertise (siehe Folie 0.7).</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Ein IPBES-Assessment entsteht in einem mehrjährigen, wissenschaftsgeleiteten Prozess. Am Nexus Assessment haben 165 Expert:innen gearbeitet (2022–2024), am Transformative Change Assessment 101 Expert:innen im selben Zeitraum. Aus dem umfangreichen wissenschaftlichen Bericht (TCA: 315 Seiten) wird ein Summary for Policymakers (SPM) erstellt — Satz für Satz mit den Mitgliedstaaten verhandelt und im Konsens verabschiedet. Das ist der entscheidende Unterschied zu anderen wissenschaftlichen Publikationen. Verabschiedung beider hier behandelter SPMs: 11. IPBES-Vollversammlung, Windhoek, Namibia, 16. Dezember 2024. Übersetzung in sechs UN-Sprachen, deutsche Version durch die deutsche IPBES-Koordinierungsstelle.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Biodiversity Austria – International ist das Projekt, aus dem dieser Workshop hervorgeht. Angesiedelt an der Universität Wien, geleitet von Prof. Dr. Alice Vadrot, koordiniert von Simon Fellinger, gefördert durch das BMLUK. Ziel zweigeteilt: 1) österreichische Einbindung in IPBES-Prozesse verbessern, 2) IPBES-Erkenntnisse effektiv und zielgerichtet in Österreich verbreiten. Die beiden Berichte, aus denen die heutigen Workshop-Inhalte stammen, sind direkte Ergebnisse dieser Arbeit, erarbeitet von heimischen Expert:innen verschiedener Institutionen. Weitere Infos: biodiversityaustria.at/international.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Österreich liegt die legislative Zuständigkeit für Naturschutz bei den Bundesländern — jedes Bundesland hat eigene Regelungen für Natur- und Artenschutz. Die Naturschutzabteilungen der Länder sind u. a. für die Ausweisung von Nationalparks zuständig, Bezirksverwaltungsbehörden meist Naturschutzbehörden erster Instanz. Der Bund ist hauptsächlich für internationale und EU-weite Koordination sowie die Umsetzung von Abkommen und Richtlinien zuständig — etwa für die Vertretung Österreichs bei IPBES. Diese föderale Struktur erschwert bundesweite Datenerhebung und einheitliches Monitoring, ermöglicht aber regionsspezifische Lösungen. Genau deshalb sind die Teilnehmenden als Landesebene-Akteur:innen zentral für die praktische Umsetzung.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Bevor wir in die Inhalte einsteigen, noch ein kurzer Überblick über den heutigen Ablauf. Hier die für diesen Workshop ausgewählten Module nennen und kurz anteasern. Nach den fachlichen Inputs werden die Inhalte in interaktiven Übungen gemeinsam auf die konkrete Situation in [Bundesland/Organisation] angewendet. Teilnehmende ermutigen, sich während der Vorträge schon Fragen oder Bezüge zur eigenen Arbeit zu notieren.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Diese Folien sind als Brücke zwischen Modul 0 und dem ersten Assessment-Modul gedacht. Wählen Sie je nach Hauptzielgruppe des Workshops eine der drei folgenden Varianten aus und blenden Sie die anderen beiden aus.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Für Verwaltung und Politik sind die heutigen Inhalte direkt anschlussfähig an bekannte Instrumente: Landes-Naturschutzgesetz, Raumordnungsprogramme, landeseigene Förderprogramme. Die Biodiversitätskommission auf Bundesebene und der Österreichische Biodiversitätsrat (seit 2019) bieten Andockpunkte, um Landesinteressen in nationale Prozesse wie die Biodiversitätsstrategie Österreich 2030+ einzubringen.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Für NGOs bieten IPBES-Assessments eine fachlich verhandelte, besonders belastbare Argumentationsgrundlage für Advocacy-Arbeit — die Kernaussagen sind von den Mitgliedstaaten im Konsens verabschiedet. Konkrete Beteiligungsmöglichkeiten: Stakeholder-Konsultationen, Review-Phasen laufender Assessments, Österreichischer Biodiversitätsrat als Austauschplattform. Citizen-Science-Initiativen liefern wichtige Daten für das nationale Biodiversitätsmonitoring.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Etwa die Hälfte der globalen Wirtschaftsleistung hängt direkt von natürlichen Ressourcen ab — Biodiversitätsverlust ist ein erkanntes wirtschaftliches Risiko, das auch Finanzinstitute als systemisch behandeln. Hinzu kommen neue regulatorische Anforderungen wie die CSRD, die Nachhaltigkeitsberichterstattung zu Biodiversität verpflichtend macht. Vertiefung im eigenen Business &amp; Biodiversity-Modul.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Überleitung zum gewählten Assessment-Modul. Teilnehmende ermutigen, offene Fragen aus Modul 0 in der anschließenden Diskussion einzubringen.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C5F2D"/>
        </a:solidFill>
        <a:effectLst/>
      </p:bgPr>
    </p:bg>
    <p:spTree>
      <p:nvGrpSpPr>
        <p:cNvPr id="1" name=""/>
        <p:cNvGrpSpPr/>
        <p:nvPr/>
      </p:nvGrpSpPr>
      <p:grpSpPr>
        <a:xfrm>
          <a:off x="0" y="0"/>
          <a:ext cx="0" cy="0"/>
          <a:chOff x="0" y="0"/>
          <a:chExt cx="0" cy="0"/>
        </a:xfrm>
      </p:grpSpPr>
      <p:sp>
        <p:nvSpPr>
          <p:cNvPr id="2" name="Shape 0"/>
          <p:cNvSpPr/>
          <p:nvPr/>
        </p:nvSpPr>
        <p:spPr>
          <a:xfrm>
            <a:off x="9692640" y="-1645920"/>
            <a:ext cx="4572000" cy="4572000"/>
          </a:xfrm>
          <a:prstGeom prst="ellipse">
            <a:avLst/>
          </a:prstGeom>
          <a:solidFill>
            <a:srgbClr val="1E4220"/>
          </a:solidFill>
          <a:ln/>
        </p:spPr>
        <p:txBody>
          <a:bodyPr/>
          <a:lstStyle/>
          <a:p>
            <a:endParaRPr lang="de-DE" noProof="0" dirty="0"/>
          </a:p>
        </p:txBody>
      </p:sp>
      <p:sp>
        <p:nvSpPr>
          <p:cNvPr id="3" name="Shape 1"/>
          <p:cNvSpPr/>
          <p:nvPr/>
        </p:nvSpPr>
        <p:spPr>
          <a:xfrm>
            <a:off x="-1371600" y="4754880"/>
            <a:ext cx="3657600" cy="3657600"/>
          </a:xfrm>
          <a:prstGeom prst="ellipse">
            <a:avLst/>
          </a:prstGeom>
          <a:solidFill>
            <a:srgbClr val="1E4220"/>
          </a:solidFill>
          <a:ln/>
        </p:spPr>
        <p:txBody>
          <a:bodyPr/>
          <a:lstStyle/>
          <a:p>
            <a:endParaRPr lang="de-DE" noProof="0" dirty="0"/>
          </a:p>
        </p:txBody>
      </p:sp>
      <p:sp>
        <p:nvSpPr>
          <p:cNvPr id="4" name="Text 2"/>
          <p:cNvSpPr/>
          <p:nvPr/>
        </p:nvSpPr>
        <p:spPr>
          <a:xfrm>
            <a:off x="822960" y="1417320"/>
            <a:ext cx="9144000" cy="457200"/>
          </a:xfrm>
          <a:prstGeom prst="rect">
            <a:avLst/>
          </a:prstGeom>
          <a:noFill/>
          <a:ln/>
        </p:spPr>
        <p:txBody>
          <a:bodyPr wrap="square" lIns="0" tIns="0" rIns="0" bIns="0" rtlCol="0" anchor="ctr"/>
          <a:lstStyle/>
          <a:p>
            <a:pPr marL="0" indent="0">
              <a:buNone/>
            </a:pPr>
            <a:r>
              <a:rPr lang="de-DE" sz="1400" b="1" kern="0" spc="200" noProof="0" dirty="0">
                <a:solidFill>
                  <a:srgbClr val="97BC62"/>
                </a:solidFill>
                <a:latin typeface="Calibri" pitchFamily="34" charset="0"/>
                <a:ea typeface="Calibri" pitchFamily="34" charset="-122"/>
                <a:cs typeface="Calibri" pitchFamily="34" charset="-120"/>
              </a:rPr>
              <a:t>WORKSHOP-BAUKASTEN  ·  MODUL 0 - Einführung</a:t>
            </a:r>
            <a:endParaRPr lang="de-DE" sz="1400" noProof="0" dirty="0"/>
          </a:p>
        </p:txBody>
      </p:sp>
      <p:sp>
        <p:nvSpPr>
          <p:cNvPr id="5" name="Text 3"/>
          <p:cNvSpPr/>
          <p:nvPr/>
        </p:nvSpPr>
        <p:spPr>
          <a:xfrm>
            <a:off x="822960" y="1920240"/>
            <a:ext cx="11369040" cy="2011680"/>
          </a:xfrm>
          <a:prstGeom prst="rect">
            <a:avLst/>
          </a:prstGeom>
          <a:noFill/>
          <a:ln/>
        </p:spPr>
        <p:txBody>
          <a:bodyPr wrap="square" lIns="0" tIns="0" rIns="0" bIns="0" rtlCol="0" anchor="ctr"/>
          <a:lstStyle/>
          <a:p>
            <a:pPr marL="0" indent="0">
              <a:lnSpc>
                <a:spcPct val="105000"/>
              </a:lnSpc>
              <a:buNone/>
            </a:pPr>
            <a:r>
              <a:rPr lang="de-DE" sz="4000" b="1" noProof="0" dirty="0">
                <a:solidFill>
                  <a:srgbClr val="FFFFFF"/>
                </a:solidFill>
                <a:latin typeface="Cambria" pitchFamily="34" charset="0"/>
                <a:ea typeface="Cambria" pitchFamily="34" charset="-122"/>
              </a:rPr>
              <a:t>IPBES erklärt:</a:t>
            </a:r>
            <a:br>
              <a:rPr lang="de-DE" sz="4000" b="1" noProof="0" dirty="0">
                <a:solidFill>
                  <a:srgbClr val="FFFFFF"/>
                </a:solidFill>
                <a:latin typeface="Cambria" pitchFamily="34" charset="0"/>
                <a:ea typeface="Cambria" pitchFamily="34" charset="-122"/>
              </a:rPr>
            </a:br>
            <a:r>
              <a:rPr lang="de-DE" sz="4000" b="1" noProof="0" dirty="0">
                <a:solidFill>
                  <a:srgbClr val="FFFFFF"/>
                </a:solidFill>
                <a:latin typeface="Cambria" pitchFamily="34" charset="0"/>
                <a:ea typeface="Cambria" pitchFamily="34" charset="-122"/>
              </a:rPr>
              <a:t>Was steckt dahinter und warum ist es relevant?</a:t>
            </a:r>
          </a:p>
        </p:txBody>
      </p:sp>
      <p:sp>
        <p:nvSpPr>
          <p:cNvPr id="6" name="Text 4"/>
          <p:cNvSpPr/>
          <p:nvPr/>
        </p:nvSpPr>
        <p:spPr>
          <a:xfrm>
            <a:off x="822960" y="4160520"/>
            <a:ext cx="9601200" cy="457200"/>
          </a:xfrm>
          <a:prstGeom prst="rect">
            <a:avLst/>
          </a:prstGeom>
          <a:noFill/>
          <a:ln/>
        </p:spPr>
        <p:txBody>
          <a:bodyPr wrap="square" lIns="0" tIns="0" rIns="0" bIns="0" rtlCol="0" anchor="ctr"/>
          <a:lstStyle/>
          <a:p>
            <a:pPr marL="0" indent="0">
              <a:buNone/>
            </a:pPr>
            <a:r>
              <a:rPr lang="de-DE" sz="1500" i="1" noProof="0" dirty="0">
                <a:solidFill>
                  <a:srgbClr val="D7E4C9"/>
                </a:solidFill>
                <a:latin typeface="Calibri" pitchFamily="34" charset="0"/>
                <a:ea typeface="Calibri" pitchFamily="34" charset="-122"/>
                <a:cs typeface="Calibri" pitchFamily="34" charset="-120"/>
              </a:rPr>
              <a:t>[ Workshop-Titel  ·  Bundesland  ·  Datum  ·  </a:t>
            </a:r>
            <a:r>
              <a:rPr lang="de-DE" sz="1500" i="1" noProof="0" dirty="0" err="1">
                <a:solidFill>
                  <a:srgbClr val="D7E4C9"/>
                </a:solidFill>
                <a:latin typeface="Calibri" pitchFamily="34" charset="0"/>
                <a:ea typeface="Calibri" pitchFamily="34" charset="-122"/>
                <a:cs typeface="Calibri" pitchFamily="34" charset="-120"/>
              </a:rPr>
              <a:t>Veranstalter:in</a:t>
            </a:r>
            <a:r>
              <a:rPr lang="de-DE" sz="1500" i="1" noProof="0" dirty="0">
                <a:solidFill>
                  <a:srgbClr val="D7E4C9"/>
                </a:solidFill>
                <a:latin typeface="Calibri" pitchFamily="34" charset="0"/>
                <a:ea typeface="Calibri" pitchFamily="34" charset="-122"/>
                <a:cs typeface="Calibri" pitchFamily="34" charset="-120"/>
              </a:rPr>
              <a:t> — Platzhalter ]</a:t>
            </a:r>
            <a:endParaRPr lang="de-DE" sz="1500" noProof="0" dirty="0"/>
          </a:p>
        </p:txBody>
      </p:sp>
      <p:sp>
        <p:nvSpPr>
          <p:cNvPr id="7" name="Shape 5"/>
          <p:cNvSpPr/>
          <p:nvPr/>
        </p:nvSpPr>
        <p:spPr>
          <a:xfrm>
            <a:off x="822960" y="4846320"/>
            <a:ext cx="2011680" cy="0"/>
          </a:xfrm>
          <a:prstGeom prst="line">
            <a:avLst/>
          </a:prstGeom>
          <a:noFill/>
          <a:ln w="25400">
            <a:solidFill>
              <a:srgbClr val="97BC62"/>
            </a:solidFill>
            <a:prstDash val="solid"/>
          </a:ln>
        </p:spPr>
        <p:txBody>
          <a:bodyPr/>
          <a:lstStyle/>
          <a:p>
            <a:endParaRPr lang="de-DE" noProof="0" dirty="0"/>
          </a:p>
        </p:txBody>
      </p:sp>
      <p:sp>
        <p:nvSpPr>
          <p:cNvPr id="8" name="Text 6"/>
          <p:cNvSpPr/>
          <p:nvPr/>
        </p:nvSpPr>
        <p:spPr>
          <a:xfrm>
            <a:off x="822960" y="5989320"/>
            <a:ext cx="7315200" cy="365760"/>
          </a:xfrm>
          <a:prstGeom prst="rect">
            <a:avLst/>
          </a:prstGeom>
          <a:noFill/>
          <a:ln/>
        </p:spPr>
        <p:txBody>
          <a:bodyPr wrap="square" lIns="0" tIns="0" rIns="0" bIns="0" rtlCol="0" anchor="ctr"/>
          <a:lstStyle/>
          <a:p>
            <a:pPr marL="0" indent="0">
              <a:buNone/>
            </a:pPr>
            <a:r>
              <a:rPr lang="de-DE" sz="1200" dirty="0">
                <a:solidFill>
                  <a:srgbClr val="B9CBA6"/>
                </a:solidFill>
                <a:latin typeface="Calibri" pitchFamily="34" charset="0"/>
                <a:ea typeface="Calibri" pitchFamily="34" charset="-122"/>
                <a:cs typeface="Calibri" pitchFamily="34" charset="-120"/>
              </a:rPr>
              <a:t>Workshopbaukasten</a:t>
            </a:r>
            <a:br>
              <a:rPr lang="de-DE" sz="1200" dirty="0">
                <a:solidFill>
                  <a:srgbClr val="B9CBA6"/>
                </a:solidFill>
                <a:latin typeface="Calibri" pitchFamily="34" charset="0"/>
                <a:ea typeface="Calibri" pitchFamily="34" charset="-122"/>
                <a:cs typeface="Calibri" pitchFamily="34" charset="-120"/>
              </a:rPr>
            </a:br>
            <a:r>
              <a:rPr lang="de-DE" sz="1200" noProof="0" dirty="0" err="1">
                <a:solidFill>
                  <a:srgbClr val="B9CBA6"/>
                </a:solidFill>
                <a:latin typeface="Calibri" pitchFamily="34" charset="0"/>
                <a:ea typeface="Calibri" pitchFamily="34" charset="-122"/>
                <a:cs typeface="Calibri" pitchFamily="34" charset="-120"/>
              </a:rPr>
              <a:t>Biodiversity</a:t>
            </a:r>
            <a:r>
              <a:rPr lang="de-DE" sz="1200" noProof="0" dirty="0">
                <a:solidFill>
                  <a:srgbClr val="B9CBA6"/>
                </a:solidFill>
                <a:latin typeface="Calibri" pitchFamily="34" charset="0"/>
                <a:ea typeface="Calibri" pitchFamily="34" charset="-122"/>
                <a:cs typeface="Calibri" pitchFamily="34" charset="-120"/>
              </a:rPr>
              <a:t> Austria – International </a:t>
            </a:r>
            <a:br>
              <a:rPr lang="de-DE" sz="1200" noProof="0" dirty="0">
                <a:solidFill>
                  <a:srgbClr val="B9CBA6"/>
                </a:solidFill>
                <a:latin typeface="Calibri" pitchFamily="34" charset="0"/>
                <a:ea typeface="Calibri" pitchFamily="34" charset="-122"/>
                <a:cs typeface="Calibri" pitchFamily="34" charset="-120"/>
              </a:rPr>
            </a:br>
            <a:r>
              <a:rPr lang="de-DE" sz="1200" noProof="0" dirty="0">
                <a:solidFill>
                  <a:srgbClr val="B9CBA6"/>
                </a:solidFill>
                <a:latin typeface="Calibri" pitchFamily="34" charset="0"/>
                <a:ea typeface="Calibri" pitchFamily="34" charset="-122"/>
                <a:cs typeface="Calibri" pitchFamily="34" charset="-120"/>
              </a:rPr>
              <a:t>Universität Wien</a:t>
            </a:r>
            <a:endParaRPr lang="de-DE" sz="1200" noProof="0" dirty="0"/>
          </a:p>
        </p:txBody>
      </p:sp>
      <p:sp>
        <p:nvSpPr>
          <p:cNvPr id="9" name="Text 7"/>
          <p:cNvSpPr/>
          <p:nvPr/>
        </p:nvSpPr>
        <p:spPr>
          <a:xfrm>
            <a:off x="822960" y="6291072"/>
            <a:ext cx="7315200" cy="320040"/>
          </a:xfrm>
          <a:prstGeom prst="rect">
            <a:avLst/>
          </a:prstGeom>
          <a:noFill/>
          <a:ln/>
        </p:spPr>
        <p:txBody>
          <a:bodyPr wrap="square" lIns="0" tIns="0" rIns="0" bIns="0" rtlCol="0" anchor="ctr"/>
          <a:lstStyle/>
          <a:p>
            <a:pPr marL="0" indent="0">
              <a:buNone/>
            </a:pPr>
            <a:endParaRPr lang="de-DE" sz="1000" noProof="0" dirty="0"/>
          </a:p>
        </p:txBody>
      </p:sp>
      <p:pic>
        <p:nvPicPr>
          <p:cNvPr id="11" name="Grafik 10">
            <a:extLst>
              <a:ext uri="{FF2B5EF4-FFF2-40B4-BE49-F238E27FC236}">
                <a16:creationId xmlns:a16="http://schemas.microsoft.com/office/drawing/2014/main" id="{CF80456A-4FAE-7DB6-74DD-47B9E5FD7391}"/>
              </a:ext>
            </a:extLst>
          </p:cNvPr>
          <p:cNvPicPr>
            <a:picLocks noChangeAspect="1"/>
          </p:cNvPicPr>
          <p:nvPr/>
        </p:nvPicPr>
        <p:blipFill>
          <a:blip r:embed="rId3"/>
          <a:stretch>
            <a:fillRect/>
          </a:stretch>
        </p:blipFill>
        <p:spPr>
          <a:xfrm>
            <a:off x="4693167" y="5578840"/>
            <a:ext cx="2202576" cy="820960"/>
          </a:xfrm>
          <a:prstGeom prst="rect">
            <a:avLst/>
          </a:prstGeom>
        </p:spPr>
      </p:pic>
      <p:pic>
        <p:nvPicPr>
          <p:cNvPr id="13" name="Grafik 12">
            <a:extLst>
              <a:ext uri="{FF2B5EF4-FFF2-40B4-BE49-F238E27FC236}">
                <a16:creationId xmlns:a16="http://schemas.microsoft.com/office/drawing/2014/main" id="{6A50F843-2DFF-5F59-4D75-4E362CFCAA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1362" y="5578840"/>
            <a:ext cx="1844937" cy="8734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0.2</a:t>
            </a:r>
            <a:endParaRPr lang="de-DE" sz="1800" noProof="0" dirty="0"/>
          </a:p>
        </p:txBody>
      </p:sp>
      <p:sp>
        <p:nvSpPr>
          <p:cNvPr id="3" name="Text 1"/>
          <p:cNvSpPr/>
          <p:nvPr/>
        </p:nvSpPr>
        <p:spPr>
          <a:xfrm>
            <a:off x="548640" y="777240"/>
            <a:ext cx="10058400" cy="640080"/>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Ziel des heutigen Workshops</a:t>
            </a:r>
            <a:endParaRPr lang="de-DE" sz="3000" noProof="0" dirty="0"/>
          </a:p>
        </p:txBody>
      </p:sp>
      <p:sp>
        <p:nvSpPr>
          <p:cNvPr id="4" name="Text 2"/>
          <p:cNvSpPr/>
          <p:nvPr/>
        </p:nvSpPr>
        <p:spPr>
          <a:xfrm>
            <a:off x="548640" y="1325880"/>
            <a:ext cx="10058400" cy="365760"/>
          </a:xfrm>
          <a:prstGeom prst="rect">
            <a:avLst/>
          </a:prstGeom>
          <a:noFill/>
          <a:ln/>
        </p:spPr>
        <p:txBody>
          <a:bodyPr wrap="square" lIns="0" tIns="0" rIns="0" bIns="0" rtlCol="0" anchor="ctr"/>
          <a:lstStyle/>
          <a:p>
            <a:pPr marL="0" indent="0">
              <a:buNone/>
            </a:pPr>
            <a:r>
              <a:rPr lang="de-DE" sz="1200" b="1" i="1" noProof="0" dirty="0">
                <a:solidFill>
                  <a:srgbClr val="B85042"/>
                </a:solidFill>
                <a:latin typeface="Calibri" pitchFamily="34" charset="0"/>
                <a:ea typeface="Calibri" pitchFamily="34" charset="-122"/>
                <a:cs typeface="Calibri" pitchFamily="34" charset="-120"/>
              </a:rPr>
              <a:t>PLATZHALTER FÜR VORTRAGENDE — vor jedem Workshop individuell ausfüllen</a:t>
            </a:r>
            <a:endParaRPr lang="de-DE" sz="1200" noProof="0" dirty="0"/>
          </a:p>
        </p:txBody>
      </p:sp>
      <p:sp>
        <p:nvSpPr>
          <p:cNvPr id="5" name="Shape 3"/>
          <p:cNvSpPr/>
          <p:nvPr/>
        </p:nvSpPr>
        <p:spPr>
          <a:xfrm>
            <a:off x="548640" y="1920240"/>
            <a:ext cx="10881360" cy="4206240"/>
          </a:xfrm>
          <a:prstGeom prst="roundRect">
            <a:avLst>
              <a:gd name="adj" fmla="val 1739"/>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6" name="Shape 4"/>
          <p:cNvSpPr/>
          <p:nvPr/>
        </p:nvSpPr>
        <p:spPr>
          <a:xfrm>
            <a:off x="845820" y="2354580"/>
            <a:ext cx="777240" cy="777240"/>
          </a:xfrm>
          <a:prstGeom prst="ellipse">
            <a:avLst/>
          </a:prstGeom>
          <a:solidFill>
            <a:srgbClr val="2C5F2D"/>
          </a:solidFill>
          <a:ln/>
        </p:spPr>
        <p:txBody>
          <a:bodyPr/>
          <a:lstStyle/>
          <a:p>
            <a:endParaRPr lang="de-DE" noProof="0" dirty="0"/>
          </a:p>
        </p:txBody>
      </p:sp>
      <p:pic>
        <p:nvPicPr>
          <p:cNvPr id="7" name="Image 0" descr="/home/claude/icons/clipboard_white.png"/>
          <p:cNvPicPr>
            <a:picLocks noChangeAspect="1"/>
          </p:cNvPicPr>
          <p:nvPr/>
        </p:nvPicPr>
        <p:blipFill>
          <a:blip r:embed="rId3"/>
          <a:stretch>
            <a:fillRect/>
          </a:stretch>
        </p:blipFill>
        <p:spPr>
          <a:xfrm>
            <a:off x="1020699" y="2529459"/>
            <a:ext cx="427482" cy="427482"/>
          </a:xfrm>
          <a:prstGeom prst="rect">
            <a:avLst/>
          </a:prstGeom>
        </p:spPr>
      </p:pic>
      <p:sp>
        <p:nvSpPr>
          <p:cNvPr id="8" name="Text 5"/>
          <p:cNvSpPr/>
          <p:nvPr/>
        </p:nvSpPr>
        <p:spPr>
          <a:xfrm>
            <a:off x="1828800" y="233172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Anlass</a:t>
            </a:r>
            <a:endParaRPr lang="de-DE" sz="1600" noProof="0" dirty="0"/>
          </a:p>
        </p:txBody>
      </p:sp>
      <p:sp>
        <p:nvSpPr>
          <p:cNvPr id="9" name="Text 6"/>
          <p:cNvSpPr/>
          <p:nvPr/>
        </p:nvSpPr>
        <p:spPr>
          <a:xfrm>
            <a:off x="1828800" y="2697480"/>
            <a:ext cx="9052560" cy="502920"/>
          </a:xfrm>
          <a:prstGeom prst="rect">
            <a:avLst/>
          </a:prstGeom>
          <a:noFill/>
          <a:ln/>
        </p:spPr>
        <p:txBody>
          <a:bodyPr wrap="square" lIns="0" tIns="0" rIns="0" bIns="0" rtlCol="0" anchor="ctr"/>
          <a:lstStyle/>
          <a:p>
            <a:pPr marL="0" indent="0">
              <a:buNone/>
            </a:pPr>
            <a:r>
              <a:rPr lang="de-DE" sz="1300" i="1" noProof="0" dirty="0">
                <a:solidFill>
                  <a:srgbClr val="27331F"/>
                </a:solidFill>
                <a:latin typeface="Calibri" pitchFamily="34" charset="0"/>
                <a:ea typeface="Calibri" pitchFamily="34" charset="-122"/>
                <a:cs typeface="Calibri" pitchFamily="34" charset="-120"/>
              </a:rPr>
              <a:t>[ Auftrag/Einladung einfügen — z. B. Land XY, Stakeholder-Konsultation ]</a:t>
            </a:r>
            <a:endParaRPr lang="de-DE" sz="1300" noProof="0" dirty="0"/>
          </a:p>
        </p:txBody>
      </p:sp>
      <p:sp>
        <p:nvSpPr>
          <p:cNvPr id="10" name="Shape 7"/>
          <p:cNvSpPr/>
          <p:nvPr/>
        </p:nvSpPr>
        <p:spPr>
          <a:xfrm>
            <a:off x="845820" y="3680460"/>
            <a:ext cx="777240" cy="777240"/>
          </a:xfrm>
          <a:prstGeom prst="ellipse">
            <a:avLst/>
          </a:prstGeom>
          <a:solidFill>
            <a:srgbClr val="2C5F2D"/>
          </a:solidFill>
          <a:ln/>
        </p:spPr>
        <p:txBody>
          <a:bodyPr/>
          <a:lstStyle/>
          <a:p>
            <a:endParaRPr lang="de-DE" noProof="0" dirty="0"/>
          </a:p>
        </p:txBody>
      </p:sp>
      <p:pic>
        <p:nvPicPr>
          <p:cNvPr id="11" name="Image 1" descr="/home/claude/icons/calendar_white.png"/>
          <p:cNvPicPr>
            <a:picLocks noChangeAspect="1"/>
          </p:cNvPicPr>
          <p:nvPr/>
        </p:nvPicPr>
        <p:blipFill>
          <a:blip r:embed="rId4"/>
          <a:stretch>
            <a:fillRect/>
          </a:stretch>
        </p:blipFill>
        <p:spPr>
          <a:xfrm>
            <a:off x="1020699" y="3855339"/>
            <a:ext cx="427482" cy="427482"/>
          </a:xfrm>
          <a:prstGeom prst="rect">
            <a:avLst/>
          </a:prstGeom>
        </p:spPr>
      </p:pic>
      <p:sp>
        <p:nvSpPr>
          <p:cNvPr id="12" name="Text 8"/>
          <p:cNvSpPr/>
          <p:nvPr/>
        </p:nvSpPr>
        <p:spPr>
          <a:xfrm>
            <a:off x="1828800" y="365760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Politischer Kontext</a:t>
            </a:r>
            <a:endParaRPr lang="de-DE" sz="1600" noProof="0" dirty="0"/>
          </a:p>
        </p:txBody>
      </p:sp>
      <p:sp>
        <p:nvSpPr>
          <p:cNvPr id="13" name="Text 9"/>
          <p:cNvSpPr/>
          <p:nvPr/>
        </p:nvSpPr>
        <p:spPr>
          <a:xfrm>
            <a:off x="1828800" y="4023360"/>
            <a:ext cx="9052560" cy="502920"/>
          </a:xfrm>
          <a:prstGeom prst="rect">
            <a:avLst/>
          </a:prstGeom>
          <a:noFill/>
          <a:ln/>
        </p:spPr>
        <p:txBody>
          <a:bodyPr wrap="square" lIns="0" tIns="0" rIns="0" bIns="0" rtlCol="0" anchor="ctr"/>
          <a:lstStyle/>
          <a:p>
            <a:pPr marL="0" indent="0">
              <a:buNone/>
            </a:pPr>
            <a:r>
              <a:rPr lang="de-DE" sz="1300" i="1" noProof="0" dirty="0">
                <a:solidFill>
                  <a:srgbClr val="27331F"/>
                </a:solidFill>
                <a:latin typeface="Calibri" pitchFamily="34" charset="0"/>
                <a:ea typeface="Calibri" pitchFamily="34" charset="-122"/>
                <a:cs typeface="Calibri" pitchFamily="34" charset="-120"/>
              </a:rPr>
              <a:t>[ Aktueller Bezugspunkt einfügen — z. B. anstehende Gesetzesnovelle, Förderprogramm ]</a:t>
            </a:r>
            <a:endParaRPr lang="de-DE" sz="1300" noProof="0" dirty="0"/>
          </a:p>
        </p:txBody>
      </p:sp>
      <p:sp>
        <p:nvSpPr>
          <p:cNvPr id="14" name="Shape 10"/>
          <p:cNvSpPr/>
          <p:nvPr/>
        </p:nvSpPr>
        <p:spPr>
          <a:xfrm>
            <a:off x="845820" y="5006340"/>
            <a:ext cx="777240" cy="777240"/>
          </a:xfrm>
          <a:prstGeom prst="ellipse">
            <a:avLst/>
          </a:prstGeom>
          <a:solidFill>
            <a:srgbClr val="2C5F2D"/>
          </a:solidFill>
          <a:ln/>
        </p:spPr>
        <p:txBody>
          <a:bodyPr/>
          <a:lstStyle/>
          <a:p>
            <a:endParaRPr lang="de-DE" noProof="0" dirty="0"/>
          </a:p>
        </p:txBody>
      </p:sp>
      <p:pic>
        <p:nvPicPr>
          <p:cNvPr id="15" name="Image 2" descr="/home/claude/icons/bulb_white.png"/>
          <p:cNvPicPr>
            <a:picLocks noChangeAspect="1"/>
          </p:cNvPicPr>
          <p:nvPr/>
        </p:nvPicPr>
        <p:blipFill>
          <a:blip r:embed="rId5"/>
          <a:stretch>
            <a:fillRect/>
          </a:stretch>
        </p:blipFill>
        <p:spPr>
          <a:xfrm>
            <a:off x="1020699" y="5181219"/>
            <a:ext cx="427482" cy="427482"/>
          </a:xfrm>
          <a:prstGeom prst="rect">
            <a:avLst/>
          </a:prstGeom>
        </p:spPr>
      </p:pic>
      <p:sp>
        <p:nvSpPr>
          <p:cNvPr id="16" name="Text 11"/>
          <p:cNvSpPr/>
          <p:nvPr/>
        </p:nvSpPr>
        <p:spPr>
          <a:xfrm>
            <a:off x="1828800" y="498348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Erwartetes Ergebnis</a:t>
            </a:r>
            <a:endParaRPr lang="de-DE" sz="1600" noProof="0" dirty="0"/>
          </a:p>
        </p:txBody>
      </p:sp>
      <p:sp>
        <p:nvSpPr>
          <p:cNvPr id="17" name="Text 12"/>
          <p:cNvSpPr/>
          <p:nvPr/>
        </p:nvSpPr>
        <p:spPr>
          <a:xfrm>
            <a:off x="1828800" y="5349240"/>
            <a:ext cx="9052560" cy="502920"/>
          </a:xfrm>
          <a:prstGeom prst="rect">
            <a:avLst/>
          </a:prstGeom>
          <a:noFill/>
          <a:ln/>
        </p:spPr>
        <p:txBody>
          <a:bodyPr wrap="square" lIns="0" tIns="0" rIns="0" bIns="0" rtlCol="0" anchor="ctr"/>
          <a:lstStyle/>
          <a:p>
            <a:pPr marL="0" indent="0">
              <a:buNone/>
            </a:pPr>
            <a:r>
              <a:rPr lang="de-DE" sz="1300" i="1" noProof="0" dirty="0">
                <a:solidFill>
                  <a:srgbClr val="27331F"/>
                </a:solidFill>
                <a:latin typeface="Calibri" pitchFamily="34" charset="0"/>
                <a:ea typeface="Calibri" pitchFamily="34" charset="-122"/>
                <a:cs typeface="Calibri" pitchFamily="34" charset="-120"/>
              </a:rPr>
              <a:t>[ Outcome des Workshops benennen — was nehmen die Teilnehmenden mit? ]</a:t>
            </a:r>
            <a:endParaRPr lang="de-DE" sz="1300" noProof="0" dirty="0"/>
          </a:p>
        </p:txBody>
      </p:sp>
      <p:sp>
        <p:nvSpPr>
          <p:cNvPr id="18" name="Text 13"/>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a:t>
            </a:r>
            <a:endParaRPr lang="de-DE" sz="900" noProof="0" dirty="0"/>
          </a:p>
        </p:txBody>
      </p:sp>
      <p:sp>
        <p:nvSpPr>
          <p:cNvPr id="19" name="Text 14"/>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0.3 Bedeutung Biodiversitae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0.3</a:t>
            </a:r>
            <a:endParaRPr lang="de-DE" sz="1800" noProof="0" dirty="0"/>
          </a:p>
        </p:txBody>
      </p:sp>
      <p:sp>
        <p:nvSpPr>
          <p:cNvPr id="3" name="Text 1"/>
          <p:cNvSpPr/>
          <p:nvPr/>
        </p:nvSpPr>
        <p:spPr>
          <a:xfrm>
            <a:off x="548640" y="777240"/>
            <a:ext cx="10058400" cy="640080"/>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Warum ist Biodiversität wichtig?</a:t>
            </a:r>
            <a:endParaRPr lang="de-DE" sz="3000" noProof="0" dirty="0"/>
          </a:p>
        </p:txBody>
      </p:sp>
      <p:sp>
        <p:nvSpPr>
          <p:cNvPr id="4" name="Text 2"/>
          <p:cNvSpPr/>
          <p:nvPr/>
        </p:nvSpPr>
        <p:spPr>
          <a:xfrm>
            <a:off x="548640" y="1325880"/>
            <a:ext cx="10058400" cy="365760"/>
          </a:xfrm>
          <a:prstGeom prst="rect">
            <a:avLst/>
          </a:prstGeom>
          <a:noFill/>
          <a:ln/>
        </p:spPr>
        <p:txBody>
          <a:bodyPr wrap="square" lIns="0" tIns="0" rIns="0" bIns="0" rtlCol="0" anchor="ctr"/>
          <a:lstStyle/>
          <a:p>
            <a:pPr marL="0" indent="0">
              <a:buNone/>
            </a:pPr>
            <a:r>
              <a:rPr lang="de-DE" sz="1300" i="1" noProof="0" dirty="0">
                <a:solidFill>
                  <a:srgbClr val="6B7766"/>
                </a:solidFill>
                <a:latin typeface="Calibri" pitchFamily="34" charset="0"/>
                <a:ea typeface="Calibri" pitchFamily="34" charset="-122"/>
                <a:cs typeface="Calibri" pitchFamily="34" charset="-120"/>
              </a:rPr>
              <a:t>Die Grundlage für Ernährung, Gesundheit, Wirtschaft und ein stabiles Klima</a:t>
            </a:r>
            <a:endParaRPr lang="de-DE" sz="1300" noProof="0" dirty="0"/>
          </a:p>
        </p:txBody>
      </p:sp>
      <p:sp>
        <p:nvSpPr>
          <p:cNvPr id="5" name="Shape 3"/>
          <p:cNvSpPr/>
          <p:nvPr/>
        </p:nvSpPr>
        <p:spPr>
          <a:xfrm>
            <a:off x="548640" y="1920240"/>
            <a:ext cx="10881360" cy="4206240"/>
          </a:xfrm>
          <a:prstGeom prst="roundRect">
            <a:avLst>
              <a:gd name="adj" fmla="val 1739"/>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6" name="Shape 4"/>
          <p:cNvSpPr/>
          <p:nvPr/>
        </p:nvSpPr>
        <p:spPr>
          <a:xfrm>
            <a:off x="845820" y="2354580"/>
            <a:ext cx="777240" cy="777240"/>
          </a:xfrm>
          <a:prstGeom prst="ellipse">
            <a:avLst/>
          </a:prstGeom>
          <a:solidFill>
            <a:srgbClr val="2C5F2D"/>
          </a:solidFill>
          <a:ln/>
        </p:spPr>
        <p:txBody>
          <a:bodyPr/>
          <a:lstStyle/>
          <a:p>
            <a:endParaRPr lang="de-DE" noProof="0" dirty="0"/>
          </a:p>
        </p:txBody>
      </p:sp>
      <p:pic>
        <p:nvPicPr>
          <p:cNvPr id="7" name="Image 0" descr="/home/claude/icons/leaf_white.png"/>
          <p:cNvPicPr>
            <a:picLocks noChangeAspect="1"/>
          </p:cNvPicPr>
          <p:nvPr/>
        </p:nvPicPr>
        <p:blipFill>
          <a:blip r:embed="rId3"/>
          <a:stretch>
            <a:fillRect/>
          </a:stretch>
        </p:blipFill>
        <p:spPr>
          <a:xfrm>
            <a:off x="1020699" y="2529459"/>
            <a:ext cx="427482" cy="427482"/>
          </a:xfrm>
          <a:prstGeom prst="rect">
            <a:avLst/>
          </a:prstGeom>
        </p:spPr>
      </p:pic>
      <p:sp>
        <p:nvSpPr>
          <p:cNvPr id="8" name="Text 5"/>
          <p:cNvSpPr/>
          <p:nvPr/>
        </p:nvSpPr>
        <p:spPr>
          <a:xfrm>
            <a:off x="1828800" y="233172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Ökosystemleistungen</a:t>
            </a:r>
            <a:endParaRPr lang="de-DE" sz="1600" noProof="0" dirty="0"/>
          </a:p>
        </p:txBody>
      </p:sp>
      <p:sp>
        <p:nvSpPr>
          <p:cNvPr id="9" name="Text 6"/>
          <p:cNvSpPr/>
          <p:nvPr/>
        </p:nvSpPr>
        <p:spPr>
          <a:xfrm>
            <a:off x="1828800" y="2697480"/>
            <a:ext cx="9052560" cy="502920"/>
          </a:xfrm>
          <a:prstGeom prst="rect">
            <a:avLst/>
          </a:prstGeom>
          <a:noFill/>
          <a:ln/>
        </p:spPr>
        <p:txBody>
          <a:bodyPr wrap="square" lIns="0" tIns="0" rIns="0" bIns="0" rtlCol="0" anchor="ctr"/>
          <a:lstStyle/>
          <a:p>
            <a:pPr marL="0" indent="0">
              <a:buNone/>
            </a:pPr>
            <a:r>
              <a:rPr lang="de-DE" sz="1300" noProof="0" dirty="0">
                <a:solidFill>
                  <a:srgbClr val="27331F"/>
                </a:solidFill>
                <a:latin typeface="Calibri" pitchFamily="34" charset="0"/>
                <a:ea typeface="Calibri" pitchFamily="34" charset="-122"/>
                <a:cs typeface="Calibri" pitchFamily="34" charset="-120"/>
              </a:rPr>
              <a:t>Nahrung, sauberes Wasser, Bestäubung und Klimaregulierung — die Lebensgrundlagen, auf die wir täglich angewiesen sind.</a:t>
            </a:r>
            <a:endParaRPr lang="de-DE" sz="1300" noProof="0" dirty="0"/>
          </a:p>
        </p:txBody>
      </p:sp>
      <p:sp>
        <p:nvSpPr>
          <p:cNvPr id="10" name="Shape 7"/>
          <p:cNvSpPr/>
          <p:nvPr/>
        </p:nvSpPr>
        <p:spPr>
          <a:xfrm>
            <a:off x="845820" y="3680460"/>
            <a:ext cx="777240" cy="777240"/>
          </a:xfrm>
          <a:prstGeom prst="ellipse">
            <a:avLst/>
          </a:prstGeom>
          <a:solidFill>
            <a:srgbClr val="2C5F2D"/>
          </a:solidFill>
          <a:ln/>
        </p:spPr>
        <p:txBody>
          <a:bodyPr/>
          <a:lstStyle/>
          <a:p>
            <a:endParaRPr lang="de-DE" noProof="0" dirty="0"/>
          </a:p>
        </p:txBody>
      </p:sp>
      <p:pic>
        <p:nvPicPr>
          <p:cNvPr id="11" name="Image 1" descr="/home/claude/icons/building_white.png"/>
          <p:cNvPicPr>
            <a:picLocks noChangeAspect="1"/>
          </p:cNvPicPr>
          <p:nvPr/>
        </p:nvPicPr>
        <p:blipFill>
          <a:blip r:embed="rId4"/>
          <a:stretch>
            <a:fillRect/>
          </a:stretch>
        </p:blipFill>
        <p:spPr>
          <a:xfrm>
            <a:off x="1020699" y="3855339"/>
            <a:ext cx="427482" cy="427482"/>
          </a:xfrm>
          <a:prstGeom prst="rect">
            <a:avLst/>
          </a:prstGeom>
        </p:spPr>
      </p:pic>
      <p:sp>
        <p:nvSpPr>
          <p:cNvPr id="12" name="Text 8"/>
          <p:cNvSpPr/>
          <p:nvPr/>
        </p:nvSpPr>
        <p:spPr>
          <a:xfrm>
            <a:off x="1828800" y="365760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Wirtschaftliche Grundlage</a:t>
            </a:r>
            <a:endParaRPr lang="de-DE" sz="1600" noProof="0" dirty="0"/>
          </a:p>
        </p:txBody>
      </p:sp>
      <p:sp>
        <p:nvSpPr>
          <p:cNvPr id="13" name="Text 9"/>
          <p:cNvSpPr/>
          <p:nvPr/>
        </p:nvSpPr>
        <p:spPr>
          <a:xfrm>
            <a:off x="1828800" y="4023360"/>
            <a:ext cx="9052560" cy="502920"/>
          </a:xfrm>
          <a:prstGeom prst="rect">
            <a:avLst/>
          </a:prstGeom>
          <a:noFill/>
          <a:ln/>
        </p:spPr>
        <p:txBody>
          <a:bodyPr wrap="square" lIns="0" tIns="0" rIns="0" bIns="0" rtlCol="0" anchor="ctr"/>
          <a:lstStyle/>
          <a:p>
            <a:pPr marL="0" indent="0">
              <a:buNone/>
            </a:pPr>
            <a:r>
              <a:rPr lang="de-DE" sz="1300" noProof="0" dirty="0">
                <a:solidFill>
                  <a:srgbClr val="27331F"/>
                </a:solidFill>
                <a:latin typeface="Calibri" pitchFamily="34" charset="0"/>
                <a:ea typeface="Calibri" pitchFamily="34" charset="-122"/>
                <a:cs typeface="Calibri" pitchFamily="34" charset="-120"/>
              </a:rPr>
              <a:t>Rund die Hälfte der weltweiten Wirtschaftsleistung hängt unmittelbar von funktionierenden Ökosystemen ab.</a:t>
            </a:r>
            <a:endParaRPr lang="de-DE" sz="1300" noProof="0" dirty="0"/>
          </a:p>
        </p:txBody>
      </p:sp>
      <p:sp>
        <p:nvSpPr>
          <p:cNvPr id="14" name="Shape 10"/>
          <p:cNvSpPr/>
          <p:nvPr/>
        </p:nvSpPr>
        <p:spPr>
          <a:xfrm>
            <a:off x="845820" y="5006340"/>
            <a:ext cx="777240" cy="777240"/>
          </a:xfrm>
          <a:prstGeom prst="ellipse">
            <a:avLst/>
          </a:prstGeom>
          <a:solidFill>
            <a:srgbClr val="2C5F2D"/>
          </a:solidFill>
          <a:ln/>
        </p:spPr>
        <p:txBody>
          <a:bodyPr/>
          <a:lstStyle/>
          <a:p>
            <a:endParaRPr lang="de-DE" noProof="0" dirty="0"/>
          </a:p>
        </p:txBody>
      </p:sp>
      <p:pic>
        <p:nvPicPr>
          <p:cNvPr id="15" name="Image 2" descr="/home/claude/icons/globe_white.png"/>
          <p:cNvPicPr>
            <a:picLocks noChangeAspect="1"/>
          </p:cNvPicPr>
          <p:nvPr/>
        </p:nvPicPr>
        <p:blipFill>
          <a:blip r:embed="rId5"/>
          <a:stretch>
            <a:fillRect/>
          </a:stretch>
        </p:blipFill>
        <p:spPr>
          <a:xfrm>
            <a:off x="1020699" y="5181219"/>
            <a:ext cx="427482" cy="427482"/>
          </a:xfrm>
          <a:prstGeom prst="rect">
            <a:avLst/>
          </a:prstGeom>
        </p:spPr>
      </p:pic>
      <p:sp>
        <p:nvSpPr>
          <p:cNvPr id="16" name="Text 11"/>
          <p:cNvSpPr/>
          <p:nvPr/>
        </p:nvSpPr>
        <p:spPr>
          <a:xfrm>
            <a:off x="1828800" y="4983480"/>
            <a:ext cx="9052560" cy="365760"/>
          </a:xfrm>
          <a:prstGeom prst="rect">
            <a:avLst/>
          </a:prstGeom>
          <a:noFill/>
          <a:ln/>
        </p:spPr>
        <p:txBody>
          <a:bodyPr wrap="square" lIns="0" tIns="0" rIns="0" bIns="0" rtlCol="0" anchor="ctr"/>
          <a:lstStyle/>
          <a:p>
            <a:pPr marL="0" indent="0">
              <a:buNone/>
            </a:pPr>
            <a:r>
              <a:rPr lang="de-DE" sz="1600" b="1" noProof="0" dirty="0">
                <a:solidFill>
                  <a:srgbClr val="2C5F2D"/>
                </a:solidFill>
                <a:latin typeface="Cambria" pitchFamily="34" charset="0"/>
                <a:ea typeface="Cambria" pitchFamily="34" charset="-122"/>
                <a:cs typeface="Cambria" pitchFamily="34" charset="-120"/>
              </a:rPr>
              <a:t>Globale Krise</a:t>
            </a:r>
            <a:endParaRPr lang="de-DE" sz="1600" noProof="0" dirty="0"/>
          </a:p>
        </p:txBody>
      </p:sp>
      <p:sp>
        <p:nvSpPr>
          <p:cNvPr id="17" name="Text 12"/>
          <p:cNvSpPr/>
          <p:nvPr/>
        </p:nvSpPr>
        <p:spPr>
          <a:xfrm>
            <a:off x="1828800" y="5349240"/>
            <a:ext cx="9052560" cy="502920"/>
          </a:xfrm>
          <a:prstGeom prst="rect">
            <a:avLst/>
          </a:prstGeom>
          <a:noFill/>
          <a:ln/>
        </p:spPr>
        <p:txBody>
          <a:bodyPr wrap="square" lIns="0" tIns="0" rIns="0" bIns="0" rtlCol="0" anchor="ctr"/>
          <a:lstStyle/>
          <a:p>
            <a:pPr marL="0" indent="0">
              <a:buNone/>
            </a:pPr>
            <a:r>
              <a:rPr lang="de-DE" sz="1300" noProof="0" dirty="0">
                <a:solidFill>
                  <a:srgbClr val="27331F"/>
                </a:solidFill>
                <a:latin typeface="Calibri" pitchFamily="34" charset="0"/>
                <a:ea typeface="Calibri" pitchFamily="34" charset="-122"/>
                <a:cs typeface="Calibri" pitchFamily="34" charset="-120"/>
              </a:rPr>
              <a:t>Etwa eine Million Arten sind weltweit vom Aussterben bedroht — der Verlust an biologischer Vielfalt schreitet so schnell voran wie nie zuvor.</a:t>
            </a:r>
            <a:endParaRPr lang="de-DE" sz="1300" noProof="0" dirty="0"/>
          </a:p>
        </p:txBody>
      </p:sp>
      <p:sp>
        <p:nvSpPr>
          <p:cNvPr id="18" name="Text 13"/>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a:t>
            </a:r>
            <a:endParaRPr lang="de-DE" sz="900" noProof="0" dirty="0"/>
          </a:p>
        </p:txBody>
      </p:sp>
      <p:sp>
        <p:nvSpPr>
          <p:cNvPr id="19" name="Text 14"/>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0.4</a:t>
            </a:r>
            <a:endParaRPr lang="de-DE" sz="1800" noProof="0" dirty="0"/>
          </a:p>
        </p:txBody>
      </p:sp>
      <p:sp>
        <p:nvSpPr>
          <p:cNvPr id="3" name="Text 1"/>
          <p:cNvSpPr/>
          <p:nvPr/>
        </p:nvSpPr>
        <p:spPr>
          <a:xfrm>
            <a:off x="548640" y="777240"/>
            <a:ext cx="10058400" cy="640080"/>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Was ist IPBES?</a:t>
            </a:r>
            <a:endParaRPr lang="de-DE" sz="3000" noProof="0" dirty="0"/>
          </a:p>
        </p:txBody>
      </p:sp>
      <p:sp>
        <p:nvSpPr>
          <p:cNvPr id="4" name="Text 2"/>
          <p:cNvSpPr/>
          <p:nvPr/>
        </p:nvSpPr>
        <p:spPr>
          <a:xfrm>
            <a:off x="548640" y="1371600"/>
            <a:ext cx="10789920" cy="457200"/>
          </a:xfrm>
          <a:prstGeom prst="rect">
            <a:avLst/>
          </a:prstGeom>
          <a:noFill/>
          <a:ln/>
        </p:spPr>
        <p:txBody>
          <a:bodyPr wrap="square" lIns="0" tIns="0" rIns="0" bIns="0" rtlCol="0" anchor="ctr"/>
          <a:lstStyle/>
          <a:p>
            <a:pPr marL="0" indent="0">
              <a:buNone/>
            </a:pPr>
            <a:r>
              <a:rPr lang="de-DE" sz="1300" i="1" noProof="0" dirty="0">
                <a:solidFill>
                  <a:srgbClr val="6B7766"/>
                </a:solidFill>
                <a:latin typeface="Calibri" pitchFamily="34" charset="0"/>
                <a:ea typeface="Calibri" pitchFamily="34" charset="-122"/>
                <a:cs typeface="Calibri" pitchFamily="34" charset="-120"/>
              </a:rPr>
              <a:t>Intergovernmental Science-Policy </a:t>
            </a:r>
            <a:r>
              <a:rPr lang="de-DE" sz="1300" i="1" noProof="0" dirty="0" err="1">
                <a:solidFill>
                  <a:srgbClr val="6B7766"/>
                </a:solidFill>
                <a:latin typeface="Calibri" pitchFamily="34" charset="0"/>
                <a:ea typeface="Calibri" pitchFamily="34" charset="-122"/>
                <a:cs typeface="Calibri" pitchFamily="34" charset="-120"/>
              </a:rPr>
              <a:t>Platform</a:t>
            </a:r>
            <a:r>
              <a:rPr lang="de-DE" sz="1300" i="1" noProof="0" dirty="0">
                <a:solidFill>
                  <a:srgbClr val="6B7766"/>
                </a:solidFill>
                <a:latin typeface="Calibri" pitchFamily="34" charset="0"/>
                <a:ea typeface="Calibri" pitchFamily="34" charset="-122"/>
                <a:cs typeface="Calibri" pitchFamily="34" charset="-120"/>
              </a:rPr>
              <a:t> on </a:t>
            </a:r>
            <a:r>
              <a:rPr lang="de-DE" sz="1300" i="1" noProof="0" dirty="0" err="1">
                <a:solidFill>
                  <a:srgbClr val="6B7766"/>
                </a:solidFill>
                <a:latin typeface="Calibri" pitchFamily="34" charset="0"/>
                <a:ea typeface="Calibri" pitchFamily="34" charset="-122"/>
                <a:cs typeface="Calibri" pitchFamily="34" charset="-120"/>
              </a:rPr>
              <a:t>Biodiversity</a:t>
            </a:r>
            <a:r>
              <a:rPr lang="de-DE" sz="1300" i="1" noProof="0" dirty="0">
                <a:solidFill>
                  <a:srgbClr val="6B7766"/>
                </a:solidFill>
                <a:latin typeface="Calibri" pitchFamily="34" charset="0"/>
                <a:ea typeface="Calibri" pitchFamily="34" charset="-122"/>
                <a:cs typeface="Calibri" pitchFamily="34" charset="-120"/>
              </a:rPr>
              <a:t> and Ecosystem Services — der „Weltbiodiversitätsrat“</a:t>
            </a:r>
            <a:endParaRPr lang="de-DE" sz="1300" noProof="0" dirty="0"/>
          </a:p>
        </p:txBody>
      </p:sp>
      <p:sp>
        <p:nvSpPr>
          <p:cNvPr id="5" name="Shape 3"/>
          <p:cNvSpPr/>
          <p:nvPr/>
        </p:nvSpPr>
        <p:spPr>
          <a:xfrm>
            <a:off x="54864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6" name="Shape 4"/>
          <p:cNvSpPr/>
          <p:nvPr/>
        </p:nvSpPr>
        <p:spPr>
          <a:xfrm>
            <a:off x="1805940" y="2171700"/>
            <a:ext cx="868680" cy="868680"/>
          </a:xfrm>
          <a:prstGeom prst="ellipse">
            <a:avLst/>
          </a:prstGeom>
          <a:solidFill>
            <a:srgbClr val="2C5F2D"/>
          </a:solidFill>
          <a:ln/>
        </p:spPr>
        <p:txBody>
          <a:bodyPr/>
          <a:lstStyle/>
          <a:p>
            <a:endParaRPr lang="de-DE" noProof="0" dirty="0"/>
          </a:p>
        </p:txBody>
      </p:sp>
      <p:pic>
        <p:nvPicPr>
          <p:cNvPr id="7" name="Image 0" descr="/home/claude/icons/calendar_white.png"/>
          <p:cNvPicPr>
            <a:picLocks noChangeAspect="1"/>
          </p:cNvPicPr>
          <p:nvPr/>
        </p:nvPicPr>
        <p:blipFill>
          <a:blip r:embed="rId3"/>
          <a:stretch>
            <a:fillRect/>
          </a:stretch>
        </p:blipFill>
        <p:spPr>
          <a:xfrm>
            <a:off x="2001393" y="2367153"/>
            <a:ext cx="477774" cy="477774"/>
          </a:xfrm>
          <a:prstGeom prst="rect">
            <a:avLst/>
          </a:prstGeom>
        </p:spPr>
      </p:pic>
      <p:sp>
        <p:nvSpPr>
          <p:cNvPr id="8" name="Text 5"/>
          <p:cNvSpPr/>
          <p:nvPr/>
        </p:nvSpPr>
        <p:spPr>
          <a:xfrm>
            <a:off x="54864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2012</a:t>
            </a:r>
            <a:endParaRPr lang="de-DE" sz="2600" noProof="0" dirty="0"/>
          </a:p>
        </p:txBody>
      </p:sp>
      <p:sp>
        <p:nvSpPr>
          <p:cNvPr id="9" name="Text 6"/>
          <p:cNvSpPr/>
          <p:nvPr/>
        </p:nvSpPr>
        <p:spPr>
          <a:xfrm>
            <a:off x="73152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Gegründet von 94 Staaten</a:t>
            </a:r>
            <a:endParaRPr lang="de-DE" sz="1200" noProof="0" dirty="0"/>
          </a:p>
        </p:txBody>
      </p:sp>
      <p:sp>
        <p:nvSpPr>
          <p:cNvPr id="10" name="Shape 7"/>
          <p:cNvSpPr/>
          <p:nvPr/>
        </p:nvSpPr>
        <p:spPr>
          <a:xfrm>
            <a:off x="425196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11" name="Shape 8"/>
          <p:cNvSpPr/>
          <p:nvPr/>
        </p:nvSpPr>
        <p:spPr>
          <a:xfrm>
            <a:off x="5509260" y="2171700"/>
            <a:ext cx="868680" cy="868680"/>
          </a:xfrm>
          <a:prstGeom prst="ellipse">
            <a:avLst/>
          </a:prstGeom>
          <a:solidFill>
            <a:srgbClr val="2C5F2D"/>
          </a:solidFill>
          <a:ln/>
        </p:spPr>
        <p:txBody>
          <a:bodyPr/>
          <a:lstStyle/>
          <a:p>
            <a:endParaRPr lang="de-DE" noProof="0" dirty="0"/>
          </a:p>
        </p:txBody>
      </p:sp>
      <p:pic>
        <p:nvPicPr>
          <p:cNvPr id="12" name="Image 1" descr="/home/claude/icons/map_white.png"/>
          <p:cNvPicPr>
            <a:picLocks noChangeAspect="1"/>
          </p:cNvPicPr>
          <p:nvPr/>
        </p:nvPicPr>
        <p:blipFill>
          <a:blip r:embed="rId4"/>
          <a:stretch>
            <a:fillRect/>
          </a:stretch>
        </p:blipFill>
        <p:spPr>
          <a:xfrm>
            <a:off x="5704713" y="2367153"/>
            <a:ext cx="477774" cy="477774"/>
          </a:xfrm>
          <a:prstGeom prst="rect">
            <a:avLst/>
          </a:prstGeom>
        </p:spPr>
      </p:pic>
      <p:sp>
        <p:nvSpPr>
          <p:cNvPr id="13" name="Text 9"/>
          <p:cNvSpPr/>
          <p:nvPr/>
        </p:nvSpPr>
        <p:spPr>
          <a:xfrm>
            <a:off x="425196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Bonn</a:t>
            </a:r>
            <a:endParaRPr lang="de-DE" sz="2600" noProof="0" dirty="0"/>
          </a:p>
        </p:txBody>
      </p:sp>
      <p:sp>
        <p:nvSpPr>
          <p:cNvPr id="14" name="Text 10"/>
          <p:cNvSpPr/>
          <p:nvPr/>
        </p:nvSpPr>
        <p:spPr>
          <a:xfrm>
            <a:off x="443484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Hauptsitz, verbunden mit UNEP</a:t>
            </a:r>
            <a:endParaRPr lang="de-DE" sz="1200" noProof="0" dirty="0"/>
          </a:p>
        </p:txBody>
      </p:sp>
      <p:sp>
        <p:nvSpPr>
          <p:cNvPr id="15" name="Shape 11"/>
          <p:cNvSpPr/>
          <p:nvPr/>
        </p:nvSpPr>
        <p:spPr>
          <a:xfrm>
            <a:off x="795528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16" name="Shape 12"/>
          <p:cNvSpPr/>
          <p:nvPr/>
        </p:nvSpPr>
        <p:spPr>
          <a:xfrm>
            <a:off x="9212580" y="2171700"/>
            <a:ext cx="868680" cy="868680"/>
          </a:xfrm>
          <a:prstGeom prst="ellipse">
            <a:avLst/>
          </a:prstGeom>
          <a:solidFill>
            <a:srgbClr val="2C5F2D"/>
          </a:solidFill>
          <a:ln/>
        </p:spPr>
        <p:txBody>
          <a:bodyPr/>
          <a:lstStyle/>
          <a:p>
            <a:endParaRPr lang="de-DE" noProof="0" dirty="0"/>
          </a:p>
        </p:txBody>
      </p:sp>
      <p:pic>
        <p:nvPicPr>
          <p:cNvPr id="17" name="Image 2" descr="/home/claude/icons/list_white.png"/>
          <p:cNvPicPr>
            <a:picLocks noChangeAspect="1"/>
          </p:cNvPicPr>
          <p:nvPr/>
        </p:nvPicPr>
        <p:blipFill>
          <a:blip r:embed="rId5"/>
          <a:stretch>
            <a:fillRect/>
          </a:stretch>
        </p:blipFill>
        <p:spPr>
          <a:xfrm>
            <a:off x="9408033" y="2367153"/>
            <a:ext cx="477774" cy="477774"/>
          </a:xfrm>
          <a:prstGeom prst="rect">
            <a:avLst/>
          </a:prstGeom>
        </p:spPr>
      </p:pic>
      <p:sp>
        <p:nvSpPr>
          <p:cNvPr id="18" name="Text 13"/>
          <p:cNvSpPr/>
          <p:nvPr/>
        </p:nvSpPr>
        <p:spPr>
          <a:xfrm>
            <a:off x="795528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13</a:t>
            </a:r>
            <a:endParaRPr lang="de-DE" sz="2600" noProof="0" dirty="0"/>
          </a:p>
        </p:txBody>
      </p:sp>
      <p:sp>
        <p:nvSpPr>
          <p:cNvPr id="19" name="Text 14"/>
          <p:cNvSpPr/>
          <p:nvPr/>
        </p:nvSpPr>
        <p:spPr>
          <a:xfrm>
            <a:off x="813816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verabschiedete Assessments</a:t>
            </a:r>
            <a:endParaRPr lang="de-DE" sz="1200" noProof="0" dirty="0"/>
          </a:p>
        </p:txBody>
      </p:sp>
      <p:sp>
        <p:nvSpPr>
          <p:cNvPr id="20" name="Shape 15"/>
          <p:cNvSpPr/>
          <p:nvPr/>
        </p:nvSpPr>
        <p:spPr>
          <a:xfrm>
            <a:off x="548640" y="4434840"/>
            <a:ext cx="10881360" cy="1600200"/>
          </a:xfrm>
          <a:prstGeom prst="roundRect">
            <a:avLst>
              <a:gd name="adj" fmla="val 4571"/>
            </a:avLst>
          </a:prstGeom>
          <a:solidFill>
            <a:srgbClr val="2C5F2D"/>
          </a:solidFill>
          <a:ln/>
        </p:spPr>
        <p:txBody>
          <a:bodyPr/>
          <a:lstStyle/>
          <a:p>
            <a:endParaRPr lang="de-DE" noProof="0" dirty="0"/>
          </a:p>
        </p:txBody>
      </p:sp>
      <p:sp>
        <p:nvSpPr>
          <p:cNvPr id="21" name="Text 16"/>
          <p:cNvSpPr/>
          <p:nvPr/>
        </p:nvSpPr>
        <p:spPr>
          <a:xfrm>
            <a:off x="914400" y="4617720"/>
            <a:ext cx="10058400" cy="365760"/>
          </a:xfrm>
          <a:prstGeom prst="rect">
            <a:avLst/>
          </a:prstGeom>
          <a:noFill/>
          <a:ln/>
        </p:spPr>
        <p:txBody>
          <a:bodyPr wrap="square" lIns="0" tIns="0" rIns="0" bIns="0" rtlCol="0" anchor="ctr"/>
          <a:lstStyle/>
          <a:p>
            <a:pPr marL="0" indent="0">
              <a:buNone/>
            </a:pPr>
            <a:r>
              <a:rPr lang="de-DE" sz="1500" b="1" noProof="0" dirty="0">
                <a:solidFill>
                  <a:srgbClr val="97BC62"/>
                </a:solidFill>
                <a:latin typeface="Cambria" pitchFamily="34" charset="0"/>
                <a:ea typeface="Cambria" pitchFamily="34" charset="-122"/>
                <a:cs typeface="Cambria" pitchFamily="34" charset="-120"/>
              </a:rPr>
              <a:t>Politikrelevant, aber nicht bindend:</a:t>
            </a:r>
            <a:endParaRPr lang="de-DE" sz="1500" noProof="0" dirty="0"/>
          </a:p>
        </p:txBody>
      </p:sp>
      <p:sp>
        <p:nvSpPr>
          <p:cNvPr id="22" name="Text 17"/>
          <p:cNvSpPr/>
          <p:nvPr/>
        </p:nvSpPr>
        <p:spPr>
          <a:xfrm>
            <a:off x="914400" y="4983480"/>
            <a:ext cx="10058400" cy="914400"/>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IPBES-Assessments liefern die wissenschaftliche Grundlage für politische Entscheidungen — ähnlich dem IPCC für die Klimapolitik. Die Zusammenfassungen für </a:t>
            </a:r>
            <a:r>
              <a:rPr lang="de-DE" sz="1300" noProof="0" dirty="0" err="1">
                <a:solidFill>
                  <a:srgbClr val="FFFFFF"/>
                </a:solidFill>
                <a:latin typeface="Calibri" pitchFamily="34" charset="0"/>
                <a:ea typeface="Calibri" pitchFamily="34" charset="-122"/>
                <a:cs typeface="Calibri" pitchFamily="34" charset="-120"/>
              </a:rPr>
              <a:t>Entscheidungsträger:innen</a:t>
            </a:r>
            <a:r>
              <a:rPr lang="de-DE" sz="1300" noProof="0" dirty="0">
                <a:solidFill>
                  <a:srgbClr val="FFFFFF"/>
                </a:solidFill>
                <a:latin typeface="Calibri" pitchFamily="34" charset="0"/>
                <a:ea typeface="Calibri" pitchFamily="34" charset="-122"/>
                <a:cs typeface="Calibri" pitchFamily="34" charset="-120"/>
              </a:rPr>
              <a:t> (SPM) werden bei Plenarsitzungen Zeile für Zeile von IPBES-Mitgliedern verhandelt – das gibt den SPM besonderes politisches Gewicht.</a:t>
            </a:r>
            <a:endParaRPr lang="de-DE" sz="1300" noProof="0" dirty="0"/>
          </a:p>
        </p:txBody>
      </p:sp>
      <p:sp>
        <p:nvSpPr>
          <p:cNvPr id="23" name="Text 18"/>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  </a:t>
            </a:r>
            <a:endParaRPr lang="de-DE" sz="900" noProof="0" dirty="0"/>
          </a:p>
        </p:txBody>
      </p:sp>
      <p:sp>
        <p:nvSpPr>
          <p:cNvPr id="24" name="Text 19"/>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0.5 IPBES Mitgliedschaft">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0.5</a:t>
            </a:r>
            <a:endParaRPr lang="de-DE" sz="1800" noProof="0" dirty="0"/>
          </a:p>
        </p:txBody>
      </p:sp>
      <p:sp>
        <p:nvSpPr>
          <p:cNvPr id="3" name="Text 1"/>
          <p:cNvSpPr/>
          <p:nvPr/>
        </p:nvSpPr>
        <p:spPr>
          <a:xfrm>
            <a:off x="548640" y="777240"/>
            <a:ext cx="10058400" cy="640080"/>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IPBES-Mitgliedschaft</a:t>
            </a:r>
            <a:endParaRPr lang="de-DE" sz="3000" noProof="0" dirty="0"/>
          </a:p>
        </p:txBody>
      </p:sp>
      <p:sp>
        <p:nvSpPr>
          <p:cNvPr id="4" name="Text 2"/>
          <p:cNvSpPr/>
          <p:nvPr/>
        </p:nvSpPr>
        <p:spPr>
          <a:xfrm>
            <a:off x="548640" y="1371600"/>
            <a:ext cx="10789920" cy="457200"/>
          </a:xfrm>
          <a:prstGeom prst="rect">
            <a:avLst/>
          </a:prstGeom>
          <a:noFill/>
          <a:ln/>
        </p:spPr>
        <p:txBody>
          <a:bodyPr wrap="square" lIns="0" tIns="0" rIns="0" bIns="0" rtlCol="0" anchor="ctr"/>
          <a:lstStyle/>
          <a:p>
            <a:pPr marL="0" indent="0">
              <a:buNone/>
            </a:pPr>
            <a:r>
              <a:rPr lang="de-DE" sz="1300" i="1" noProof="0" dirty="0">
                <a:solidFill>
                  <a:srgbClr val="6B7766"/>
                </a:solidFill>
                <a:latin typeface="Calibri" pitchFamily="34" charset="0"/>
                <a:ea typeface="Calibri" pitchFamily="34" charset="-122"/>
                <a:cs typeface="Calibri" pitchFamily="34" charset="-120"/>
              </a:rPr>
              <a:t>Beitrittsberechtigt sind alle UN-Mitgliedstaaten — Österreich ist seit 2013 dabei</a:t>
            </a:r>
            <a:endParaRPr lang="de-DE" sz="1300" noProof="0" dirty="0"/>
          </a:p>
        </p:txBody>
      </p:sp>
      <p:sp>
        <p:nvSpPr>
          <p:cNvPr id="5" name="Shape 3"/>
          <p:cNvSpPr/>
          <p:nvPr/>
        </p:nvSpPr>
        <p:spPr>
          <a:xfrm>
            <a:off x="54864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6" name="Shape 4"/>
          <p:cNvSpPr/>
          <p:nvPr/>
        </p:nvSpPr>
        <p:spPr>
          <a:xfrm>
            <a:off x="1805940" y="2171700"/>
            <a:ext cx="868680" cy="868680"/>
          </a:xfrm>
          <a:prstGeom prst="ellipse">
            <a:avLst/>
          </a:prstGeom>
          <a:solidFill>
            <a:srgbClr val="2C5F2D"/>
          </a:solidFill>
          <a:ln/>
        </p:spPr>
        <p:txBody>
          <a:bodyPr/>
          <a:lstStyle/>
          <a:p>
            <a:endParaRPr lang="de-DE" noProof="0" dirty="0"/>
          </a:p>
        </p:txBody>
      </p:sp>
      <p:pic>
        <p:nvPicPr>
          <p:cNvPr id="7" name="Image 0" descr="/home/claude/icons/globe_white.png"/>
          <p:cNvPicPr>
            <a:picLocks noChangeAspect="1"/>
          </p:cNvPicPr>
          <p:nvPr/>
        </p:nvPicPr>
        <p:blipFill>
          <a:blip r:embed="rId3"/>
          <a:stretch>
            <a:fillRect/>
          </a:stretch>
        </p:blipFill>
        <p:spPr>
          <a:xfrm>
            <a:off x="2001393" y="2367153"/>
            <a:ext cx="477774" cy="477774"/>
          </a:xfrm>
          <a:prstGeom prst="rect">
            <a:avLst/>
          </a:prstGeom>
        </p:spPr>
      </p:pic>
      <p:sp>
        <p:nvSpPr>
          <p:cNvPr id="8" name="Text 5"/>
          <p:cNvSpPr/>
          <p:nvPr/>
        </p:nvSpPr>
        <p:spPr>
          <a:xfrm>
            <a:off x="54864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152</a:t>
            </a:r>
            <a:endParaRPr lang="de-DE" sz="2600" noProof="0" dirty="0"/>
          </a:p>
        </p:txBody>
      </p:sp>
      <p:sp>
        <p:nvSpPr>
          <p:cNvPr id="9" name="Text 6"/>
          <p:cNvSpPr/>
          <p:nvPr/>
        </p:nvSpPr>
        <p:spPr>
          <a:xfrm>
            <a:off x="73152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Mitgliedsstaaten</a:t>
            </a:r>
            <a:endParaRPr lang="de-DE" sz="1200" noProof="0" dirty="0"/>
          </a:p>
        </p:txBody>
      </p:sp>
      <p:sp>
        <p:nvSpPr>
          <p:cNvPr id="10" name="Shape 7"/>
          <p:cNvSpPr/>
          <p:nvPr/>
        </p:nvSpPr>
        <p:spPr>
          <a:xfrm>
            <a:off x="425196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11" name="Shape 8"/>
          <p:cNvSpPr/>
          <p:nvPr/>
        </p:nvSpPr>
        <p:spPr>
          <a:xfrm>
            <a:off x="5509260" y="2171700"/>
            <a:ext cx="868680" cy="868680"/>
          </a:xfrm>
          <a:prstGeom prst="ellipse">
            <a:avLst/>
          </a:prstGeom>
          <a:solidFill>
            <a:srgbClr val="2C5F2D"/>
          </a:solidFill>
          <a:ln/>
        </p:spPr>
        <p:txBody>
          <a:bodyPr/>
          <a:lstStyle/>
          <a:p>
            <a:endParaRPr lang="de-DE" noProof="0" dirty="0"/>
          </a:p>
        </p:txBody>
      </p:sp>
      <p:pic>
        <p:nvPicPr>
          <p:cNvPr id="12" name="Image 1" descr="/home/claude/icons/map_white.png"/>
          <p:cNvPicPr>
            <a:picLocks noChangeAspect="1"/>
          </p:cNvPicPr>
          <p:nvPr/>
        </p:nvPicPr>
        <p:blipFill>
          <a:blip r:embed="rId4"/>
          <a:stretch>
            <a:fillRect/>
          </a:stretch>
        </p:blipFill>
        <p:spPr>
          <a:xfrm>
            <a:off x="5704713" y="2367153"/>
            <a:ext cx="477774" cy="477774"/>
          </a:xfrm>
          <a:prstGeom prst="rect">
            <a:avLst/>
          </a:prstGeom>
        </p:spPr>
      </p:pic>
      <p:sp>
        <p:nvSpPr>
          <p:cNvPr id="13" name="Text 9"/>
          <p:cNvSpPr/>
          <p:nvPr/>
        </p:nvSpPr>
        <p:spPr>
          <a:xfrm>
            <a:off x="425196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2013</a:t>
            </a:r>
            <a:endParaRPr lang="de-DE" sz="2600" noProof="0" dirty="0"/>
          </a:p>
        </p:txBody>
      </p:sp>
      <p:sp>
        <p:nvSpPr>
          <p:cNvPr id="14" name="Text 10"/>
          <p:cNvSpPr/>
          <p:nvPr/>
        </p:nvSpPr>
        <p:spPr>
          <a:xfrm>
            <a:off x="443484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Österreich ist Mitglied</a:t>
            </a:r>
            <a:endParaRPr lang="de-DE" sz="1200" noProof="0" dirty="0"/>
          </a:p>
        </p:txBody>
      </p:sp>
      <p:sp>
        <p:nvSpPr>
          <p:cNvPr id="15" name="Shape 11"/>
          <p:cNvSpPr/>
          <p:nvPr/>
        </p:nvSpPr>
        <p:spPr>
          <a:xfrm>
            <a:off x="7955280" y="2057400"/>
            <a:ext cx="3383280" cy="2103120"/>
          </a:xfrm>
          <a:prstGeom prst="roundRect">
            <a:avLst>
              <a:gd name="adj" fmla="val 347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16" name="Shape 12"/>
          <p:cNvSpPr/>
          <p:nvPr/>
        </p:nvSpPr>
        <p:spPr>
          <a:xfrm>
            <a:off x="9212580" y="2171700"/>
            <a:ext cx="868680" cy="868680"/>
          </a:xfrm>
          <a:prstGeom prst="ellipse">
            <a:avLst/>
          </a:prstGeom>
          <a:solidFill>
            <a:srgbClr val="2C5F2D"/>
          </a:solidFill>
          <a:ln/>
        </p:spPr>
        <p:txBody>
          <a:bodyPr/>
          <a:lstStyle/>
          <a:p>
            <a:endParaRPr lang="de-DE" noProof="0" dirty="0"/>
          </a:p>
        </p:txBody>
      </p:sp>
      <p:pic>
        <p:nvPicPr>
          <p:cNvPr id="17" name="Image 2" descr="/home/claude/icons/landmark_white.png"/>
          <p:cNvPicPr>
            <a:picLocks noChangeAspect="1"/>
          </p:cNvPicPr>
          <p:nvPr/>
        </p:nvPicPr>
        <p:blipFill>
          <a:blip r:embed="rId5"/>
          <a:stretch>
            <a:fillRect/>
          </a:stretch>
        </p:blipFill>
        <p:spPr>
          <a:xfrm>
            <a:off x="9408033" y="2367153"/>
            <a:ext cx="477774" cy="477774"/>
          </a:xfrm>
          <a:prstGeom prst="rect">
            <a:avLst/>
          </a:prstGeom>
        </p:spPr>
      </p:pic>
      <p:sp>
        <p:nvSpPr>
          <p:cNvPr id="18" name="Text 13"/>
          <p:cNvSpPr/>
          <p:nvPr/>
        </p:nvSpPr>
        <p:spPr>
          <a:xfrm>
            <a:off x="7955280" y="3200400"/>
            <a:ext cx="3383280" cy="502920"/>
          </a:xfrm>
          <a:prstGeom prst="rect">
            <a:avLst/>
          </a:prstGeom>
          <a:noFill/>
          <a:ln/>
        </p:spPr>
        <p:txBody>
          <a:bodyPr wrap="square" lIns="0" tIns="0" rIns="0" bIns="0" rtlCol="0" anchor="ctr"/>
          <a:lstStyle/>
          <a:p>
            <a:pPr marL="0" indent="0" algn="ctr">
              <a:buNone/>
            </a:pPr>
            <a:r>
              <a:rPr lang="de-DE" sz="2600" b="1" noProof="0" dirty="0">
                <a:solidFill>
                  <a:srgbClr val="B85042"/>
                </a:solidFill>
                <a:latin typeface="Cambria" pitchFamily="34" charset="0"/>
                <a:ea typeface="Cambria" pitchFamily="34" charset="-122"/>
                <a:cs typeface="Cambria" pitchFamily="34" charset="-120"/>
              </a:rPr>
              <a:t>BMLUK</a:t>
            </a:r>
            <a:endParaRPr lang="de-DE" sz="2600" noProof="0" dirty="0"/>
          </a:p>
        </p:txBody>
      </p:sp>
      <p:sp>
        <p:nvSpPr>
          <p:cNvPr id="19" name="Text 14"/>
          <p:cNvSpPr/>
          <p:nvPr/>
        </p:nvSpPr>
        <p:spPr>
          <a:xfrm>
            <a:off x="8138160" y="3703320"/>
            <a:ext cx="3017520" cy="411480"/>
          </a:xfrm>
          <a:prstGeom prst="rect">
            <a:avLst/>
          </a:prstGeom>
          <a:noFill/>
          <a:ln/>
        </p:spPr>
        <p:txBody>
          <a:bodyPr wrap="square" lIns="0" tIns="0" rIns="0" bIns="0" rtlCol="0" anchor="ctr"/>
          <a:lstStyle/>
          <a:p>
            <a:pPr marL="0" indent="0" algn="ctr">
              <a:buNone/>
            </a:pPr>
            <a:r>
              <a:rPr lang="de-DE" sz="1200" noProof="0" dirty="0">
                <a:solidFill>
                  <a:srgbClr val="27331F"/>
                </a:solidFill>
                <a:latin typeface="Calibri" pitchFamily="34" charset="0"/>
                <a:ea typeface="Calibri" pitchFamily="34" charset="-122"/>
                <a:cs typeface="Calibri" pitchFamily="34" charset="-120"/>
              </a:rPr>
              <a:t>Nationale Kontaktstelle (</a:t>
            </a:r>
            <a:r>
              <a:rPr lang="de-DE" sz="1200" noProof="0" dirty="0" err="1">
                <a:solidFill>
                  <a:srgbClr val="27331F"/>
                </a:solidFill>
                <a:latin typeface="Calibri" pitchFamily="34" charset="0"/>
                <a:ea typeface="Calibri" pitchFamily="34" charset="-122"/>
                <a:cs typeface="Calibri" pitchFamily="34" charset="-120"/>
              </a:rPr>
              <a:t>Focal</a:t>
            </a:r>
            <a:r>
              <a:rPr lang="de-DE" sz="1200" noProof="0" dirty="0">
                <a:solidFill>
                  <a:srgbClr val="27331F"/>
                </a:solidFill>
                <a:latin typeface="Calibri" pitchFamily="34" charset="0"/>
                <a:ea typeface="Calibri" pitchFamily="34" charset="-122"/>
                <a:cs typeface="Calibri" pitchFamily="34" charset="-120"/>
              </a:rPr>
              <a:t> Point)</a:t>
            </a:r>
            <a:endParaRPr lang="de-DE" sz="1200" noProof="0" dirty="0"/>
          </a:p>
        </p:txBody>
      </p:sp>
      <p:sp>
        <p:nvSpPr>
          <p:cNvPr id="20" name="Shape 15"/>
          <p:cNvSpPr/>
          <p:nvPr/>
        </p:nvSpPr>
        <p:spPr>
          <a:xfrm>
            <a:off x="548640" y="4434840"/>
            <a:ext cx="10881360" cy="1600200"/>
          </a:xfrm>
          <a:prstGeom prst="roundRect">
            <a:avLst>
              <a:gd name="adj" fmla="val 4571"/>
            </a:avLst>
          </a:prstGeom>
          <a:solidFill>
            <a:srgbClr val="2C5F2D"/>
          </a:solidFill>
          <a:ln/>
        </p:spPr>
        <p:txBody>
          <a:bodyPr/>
          <a:lstStyle/>
          <a:p>
            <a:endParaRPr lang="de-DE" noProof="0" dirty="0"/>
          </a:p>
        </p:txBody>
      </p:sp>
      <p:sp>
        <p:nvSpPr>
          <p:cNvPr id="21" name="Text 16"/>
          <p:cNvSpPr/>
          <p:nvPr/>
        </p:nvSpPr>
        <p:spPr>
          <a:xfrm>
            <a:off x="914400" y="4617720"/>
            <a:ext cx="10058400" cy="365760"/>
          </a:xfrm>
          <a:prstGeom prst="rect">
            <a:avLst/>
          </a:prstGeom>
          <a:noFill/>
          <a:ln/>
        </p:spPr>
        <p:txBody>
          <a:bodyPr wrap="square" lIns="0" tIns="0" rIns="0" bIns="0" rtlCol="0" anchor="ctr"/>
          <a:lstStyle/>
          <a:p>
            <a:pPr marL="0" indent="0">
              <a:buNone/>
            </a:pPr>
            <a:r>
              <a:rPr lang="de-DE" sz="1500" b="1" noProof="0" dirty="0">
                <a:solidFill>
                  <a:srgbClr val="97BC62"/>
                </a:solidFill>
                <a:latin typeface="Cambria" pitchFamily="34" charset="0"/>
                <a:ea typeface="Cambria" pitchFamily="34" charset="-122"/>
                <a:cs typeface="Cambria" pitchFamily="34" charset="-120"/>
              </a:rPr>
              <a:t>Wer kann Mitglied werden?</a:t>
            </a:r>
            <a:endParaRPr lang="de-DE" sz="1500" noProof="0" dirty="0"/>
          </a:p>
        </p:txBody>
      </p:sp>
      <p:sp>
        <p:nvSpPr>
          <p:cNvPr id="22" name="Text 17"/>
          <p:cNvSpPr/>
          <p:nvPr/>
        </p:nvSpPr>
        <p:spPr>
          <a:xfrm>
            <a:off x="914400" y="4983480"/>
            <a:ext cx="10058400" cy="914400"/>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Beitreten können alle Mitgliedstaaten der Vereinten Nationen. Österreich ist seit 2013 aktiv dabei: Der nationale </a:t>
            </a:r>
            <a:r>
              <a:rPr lang="de-DE" sz="1300" noProof="0" dirty="0" err="1">
                <a:solidFill>
                  <a:srgbClr val="FFFFFF"/>
                </a:solidFill>
                <a:latin typeface="Calibri" pitchFamily="34" charset="0"/>
                <a:ea typeface="Calibri" pitchFamily="34" charset="-122"/>
                <a:cs typeface="Calibri" pitchFamily="34" charset="-120"/>
              </a:rPr>
              <a:t>Focal</a:t>
            </a:r>
            <a:r>
              <a:rPr lang="de-DE" sz="1300" noProof="0" dirty="0">
                <a:solidFill>
                  <a:srgbClr val="FFFFFF"/>
                </a:solidFill>
                <a:latin typeface="Calibri" pitchFamily="34" charset="0"/>
                <a:ea typeface="Calibri" pitchFamily="34" charset="-122"/>
                <a:cs typeface="Calibri" pitchFamily="34" charset="-120"/>
              </a:rPr>
              <a:t> Point, aus dem BMLUK, leitet die österreichische Delegation bei den Vollversammlungen und nominiert </a:t>
            </a:r>
            <a:r>
              <a:rPr lang="de-DE" sz="1300" noProof="0" dirty="0" err="1">
                <a:solidFill>
                  <a:srgbClr val="FFFFFF"/>
                </a:solidFill>
                <a:latin typeface="Calibri" pitchFamily="34" charset="0"/>
                <a:ea typeface="Calibri" pitchFamily="34" charset="-122"/>
                <a:cs typeface="Calibri" pitchFamily="34" charset="-120"/>
              </a:rPr>
              <a:t>Expert:innen</a:t>
            </a:r>
            <a:r>
              <a:rPr lang="de-DE" sz="1300" noProof="0" dirty="0">
                <a:solidFill>
                  <a:srgbClr val="FFFFFF"/>
                </a:solidFill>
                <a:latin typeface="Calibri" pitchFamily="34" charset="0"/>
                <a:ea typeface="Calibri" pitchFamily="34" charset="-122"/>
                <a:cs typeface="Calibri" pitchFamily="34" charset="-120"/>
              </a:rPr>
              <a:t> für IPBES-Assessments.</a:t>
            </a:r>
            <a:endParaRPr lang="de-DE" sz="1300" noProof="0" dirty="0"/>
          </a:p>
        </p:txBody>
      </p:sp>
      <p:sp>
        <p:nvSpPr>
          <p:cNvPr id="23" name="Text 18"/>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  </a:t>
            </a:r>
            <a:endParaRPr lang="de-DE" sz="900" noProof="0" dirty="0"/>
          </a:p>
        </p:txBody>
      </p:sp>
      <p:sp>
        <p:nvSpPr>
          <p:cNvPr id="24" name="Text 19"/>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0.6</a:t>
            </a:r>
            <a:endParaRPr lang="de-DE" sz="1800" noProof="0" dirty="0"/>
          </a:p>
        </p:txBody>
      </p:sp>
      <p:sp>
        <p:nvSpPr>
          <p:cNvPr id="3" name="Text 1"/>
          <p:cNvSpPr/>
          <p:nvPr/>
        </p:nvSpPr>
        <p:spPr>
          <a:xfrm>
            <a:off x="548640" y="777239"/>
            <a:ext cx="10515600" cy="914399"/>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Wie entsteht ein IPBES-Assessment?</a:t>
            </a:r>
          </a:p>
          <a:p>
            <a:pPr marL="0" indent="0">
              <a:buNone/>
            </a:pPr>
            <a:r>
              <a:rPr lang="de-DE" sz="3000" b="1" noProof="0" dirty="0">
                <a:solidFill>
                  <a:srgbClr val="2C5F2D"/>
                </a:solidFill>
                <a:latin typeface="Cambria" pitchFamily="34" charset="0"/>
                <a:ea typeface="Cambria" pitchFamily="34" charset="-122"/>
              </a:rPr>
              <a:t>Beispiel: Transformative Change Assessment</a:t>
            </a:r>
            <a:endParaRPr lang="de-DE" sz="3000" noProof="0" dirty="0"/>
          </a:p>
        </p:txBody>
      </p:sp>
      <p:sp>
        <p:nvSpPr>
          <p:cNvPr id="4" name="Shape 2"/>
          <p:cNvSpPr/>
          <p:nvPr/>
        </p:nvSpPr>
        <p:spPr>
          <a:xfrm>
            <a:off x="1005840" y="2743200"/>
            <a:ext cx="10149840" cy="0"/>
          </a:xfrm>
          <a:prstGeom prst="line">
            <a:avLst/>
          </a:prstGeom>
          <a:noFill/>
          <a:ln w="38100">
            <a:solidFill>
              <a:srgbClr val="97BC62"/>
            </a:solidFill>
            <a:prstDash val="solid"/>
          </a:ln>
        </p:spPr>
        <p:txBody>
          <a:bodyPr/>
          <a:lstStyle/>
          <a:p>
            <a:endParaRPr lang="de-DE" noProof="0" dirty="0"/>
          </a:p>
        </p:txBody>
      </p:sp>
      <p:sp>
        <p:nvSpPr>
          <p:cNvPr id="5" name="Shape 3"/>
          <p:cNvSpPr/>
          <p:nvPr/>
        </p:nvSpPr>
        <p:spPr>
          <a:xfrm>
            <a:off x="1491335" y="2633472"/>
            <a:ext cx="219456" cy="219456"/>
          </a:xfrm>
          <a:prstGeom prst="ellipse">
            <a:avLst/>
          </a:prstGeom>
          <a:solidFill>
            <a:srgbClr val="B85042"/>
          </a:solidFill>
          <a:ln/>
        </p:spPr>
        <p:txBody>
          <a:bodyPr/>
          <a:lstStyle/>
          <a:p>
            <a:endParaRPr lang="de-DE" noProof="0" dirty="0"/>
          </a:p>
        </p:txBody>
      </p:sp>
      <p:sp>
        <p:nvSpPr>
          <p:cNvPr id="6" name="Text 4"/>
          <p:cNvSpPr/>
          <p:nvPr/>
        </p:nvSpPr>
        <p:spPr>
          <a:xfrm>
            <a:off x="717945" y="2153893"/>
            <a:ext cx="1737360" cy="320040"/>
          </a:xfrm>
          <a:prstGeom prst="rect">
            <a:avLst/>
          </a:prstGeom>
          <a:noFill/>
          <a:ln/>
        </p:spPr>
        <p:txBody>
          <a:bodyPr wrap="square" lIns="0" tIns="0" rIns="0" bIns="0" rtlCol="0" anchor="ctr"/>
          <a:lstStyle/>
          <a:p>
            <a:pPr marL="0" indent="0" algn="ctr">
              <a:buNone/>
            </a:pPr>
            <a:r>
              <a:rPr lang="de-DE" sz="1100" b="1" noProof="0" dirty="0">
                <a:solidFill>
                  <a:srgbClr val="B85042"/>
                </a:solidFill>
                <a:latin typeface="Calibri" pitchFamily="34" charset="0"/>
                <a:ea typeface="Calibri" pitchFamily="34" charset="-122"/>
                <a:cs typeface="Calibri" pitchFamily="34" charset="-120"/>
              </a:rPr>
              <a:t>2022</a:t>
            </a:r>
            <a:endParaRPr lang="de-DE" sz="1100" noProof="0" dirty="0"/>
          </a:p>
        </p:txBody>
      </p:sp>
      <p:sp>
        <p:nvSpPr>
          <p:cNvPr id="7" name="Text 5"/>
          <p:cNvSpPr/>
          <p:nvPr/>
        </p:nvSpPr>
        <p:spPr>
          <a:xfrm>
            <a:off x="640943" y="3033048"/>
            <a:ext cx="1920240" cy="594360"/>
          </a:xfrm>
          <a:prstGeom prst="rect">
            <a:avLst/>
          </a:prstGeom>
          <a:noFill/>
          <a:ln/>
        </p:spPr>
        <p:txBody>
          <a:bodyPr wrap="square" lIns="0" tIns="0" rIns="0" bIns="0" rtlCol="0" anchor="ctr"/>
          <a:lstStyle/>
          <a:p>
            <a:pPr marL="0" indent="0" algn="ctr">
              <a:buNone/>
            </a:pPr>
            <a:r>
              <a:rPr lang="de-DE" sz="1300" b="1" noProof="0" dirty="0">
                <a:solidFill>
                  <a:srgbClr val="2C5F2D"/>
                </a:solidFill>
                <a:latin typeface="Cambria" pitchFamily="34" charset="0"/>
                <a:ea typeface="Cambria" pitchFamily="34" charset="-122"/>
                <a:cs typeface="Cambria" pitchFamily="34" charset="-120"/>
              </a:rPr>
              <a:t>Auswahl des </a:t>
            </a:r>
            <a:r>
              <a:rPr lang="de-DE" sz="1300" b="1" noProof="0" dirty="0" err="1">
                <a:solidFill>
                  <a:srgbClr val="2C5F2D"/>
                </a:solidFill>
                <a:latin typeface="Cambria" pitchFamily="34" charset="0"/>
                <a:ea typeface="Cambria" pitchFamily="34" charset="-122"/>
                <a:cs typeface="Cambria" pitchFamily="34" charset="-120"/>
              </a:rPr>
              <a:t>Expert:innen-Teams</a:t>
            </a:r>
            <a:endParaRPr lang="de-DE" sz="1300" noProof="0" dirty="0"/>
          </a:p>
        </p:txBody>
      </p:sp>
      <p:sp>
        <p:nvSpPr>
          <p:cNvPr id="8" name="Text 6"/>
          <p:cNvSpPr/>
          <p:nvPr/>
        </p:nvSpPr>
        <p:spPr>
          <a:xfrm>
            <a:off x="524814" y="3657600"/>
            <a:ext cx="2371953" cy="1005840"/>
          </a:xfrm>
          <a:prstGeom prst="rect">
            <a:avLst/>
          </a:prstGeom>
          <a:noFill/>
          <a:ln/>
        </p:spPr>
        <p:txBody>
          <a:bodyPr wrap="square" lIns="0" tIns="0" rIns="0" bIns="0" rtlCol="0" anchor="ctr"/>
          <a:lstStyle/>
          <a:p>
            <a:pPr marL="0" indent="0" algn="ctr">
              <a:buNone/>
            </a:pPr>
            <a:r>
              <a:rPr lang="de-DE" sz="1200" noProof="0" dirty="0">
                <a:solidFill>
                  <a:srgbClr val="6B7766"/>
                </a:solidFill>
                <a:latin typeface="Calibri" pitchFamily="34" charset="0"/>
                <a:ea typeface="Calibri" pitchFamily="34" charset="-122"/>
                <a:cs typeface="Calibri" pitchFamily="34" charset="-120"/>
              </a:rPr>
              <a:t>101 </a:t>
            </a:r>
            <a:r>
              <a:rPr lang="de-DE" sz="1200" noProof="0" dirty="0" err="1">
                <a:solidFill>
                  <a:srgbClr val="6B7766"/>
                </a:solidFill>
                <a:latin typeface="Calibri" pitchFamily="34" charset="0"/>
                <a:ea typeface="Calibri" pitchFamily="34" charset="-122"/>
                <a:cs typeface="Calibri" pitchFamily="34" charset="-120"/>
              </a:rPr>
              <a:t>Wissenschaftler:innen</a:t>
            </a:r>
            <a:r>
              <a:rPr lang="de-DE" sz="1200" noProof="0" dirty="0">
                <a:solidFill>
                  <a:srgbClr val="6B7766"/>
                </a:solidFill>
                <a:latin typeface="Calibri" pitchFamily="34" charset="0"/>
                <a:ea typeface="Calibri" pitchFamily="34" charset="-122"/>
                <a:cs typeface="Calibri" pitchFamily="34" charset="-120"/>
              </a:rPr>
              <a:t> weltweit;</a:t>
            </a:r>
            <a:br>
              <a:rPr lang="de-DE" sz="1200" noProof="0" dirty="0">
                <a:solidFill>
                  <a:srgbClr val="6B7766"/>
                </a:solidFill>
                <a:latin typeface="Calibri" pitchFamily="34" charset="0"/>
                <a:ea typeface="Calibri" pitchFamily="34" charset="-122"/>
                <a:cs typeface="Calibri" pitchFamily="34" charset="-120"/>
              </a:rPr>
            </a:br>
            <a:r>
              <a:rPr lang="de-DE" sz="1200" noProof="0" dirty="0">
                <a:solidFill>
                  <a:srgbClr val="6B7766"/>
                </a:solidFill>
                <a:latin typeface="Calibri" pitchFamily="34" charset="0"/>
                <a:ea typeface="Calibri" pitchFamily="34" charset="-122"/>
                <a:cs typeface="Calibri" pitchFamily="34" charset="-120"/>
              </a:rPr>
              <a:t>Ausgewählt von dem </a:t>
            </a:r>
            <a:r>
              <a:rPr lang="de-DE" sz="1200" noProof="0" dirty="0" err="1">
                <a:solidFill>
                  <a:srgbClr val="6B7766"/>
                </a:solidFill>
                <a:latin typeface="Calibri" pitchFamily="34" charset="0"/>
                <a:ea typeface="Calibri" pitchFamily="34" charset="-122"/>
                <a:cs typeface="Calibri" pitchFamily="34" charset="-120"/>
              </a:rPr>
              <a:t>Multidisciplinary</a:t>
            </a:r>
            <a:r>
              <a:rPr lang="de-DE" sz="1200" noProof="0" dirty="0">
                <a:solidFill>
                  <a:srgbClr val="6B7766"/>
                </a:solidFill>
                <a:latin typeface="Calibri" pitchFamily="34" charset="0"/>
                <a:ea typeface="Calibri" pitchFamily="34" charset="-122"/>
                <a:cs typeface="Calibri" pitchFamily="34" charset="-120"/>
              </a:rPr>
              <a:t> Expert Panel </a:t>
            </a:r>
            <a:endParaRPr lang="de-DE" sz="1200" noProof="0" dirty="0"/>
          </a:p>
        </p:txBody>
      </p:sp>
      <p:sp>
        <p:nvSpPr>
          <p:cNvPr id="9" name="Shape 7"/>
          <p:cNvSpPr/>
          <p:nvPr/>
        </p:nvSpPr>
        <p:spPr>
          <a:xfrm>
            <a:off x="4687214" y="2633472"/>
            <a:ext cx="219456" cy="219456"/>
          </a:xfrm>
          <a:prstGeom prst="ellipse">
            <a:avLst/>
          </a:prstGeom>
          <a:solidFill>
            <a:srgbClr val="B85042"/>
          </a:solidFill>
          <a:ln/>
        </p:spPr>
        <p:txBody>
          <a:bodyPr/>
          <a:lstStyle/>
          <a:p>
            <a:endParaRPr lang="de-DE" noProof="0" dirty="0"/>
          </a:p>
        </p:txBody>
      </p:sp>
      <p:sp>
        <p:nvSpPr>
          <p:cNvPr id="10" name="Text 8"/>
          <p:cNvSpPr/>
          <p:nvPr/>
        </p:nvSpPr>
        <p:spPr>
          <a:xfrm>
            <a:off x="3928262" y="2148840"/>
            <a:ext cx="1737360" cy="320040"/>
          </a:xfrm>
          <a:prstGeom prst="rect">
            <a:avLst/>
          </a:prstGeom>
          <a:noFill/>
          <a:ln/>
        </p:spPr>
        <p:txBody>
          <a:bodyPr wrap="square" lIns="0" tIns="0" rIns="0" bIns="0" rtlCol="0" anchor="ctr"/>
          <a:lstStyle/>
          <a:p>
            <a:pPr marL="0" indent="0" algn="ctr">
              <a:buNone/>
            </a:pPr>
            <a:r>
              <a:rPr lang="de-DE" sz="1100" b="1" noProof="0" dirty="0">
                <a:solidFill>
                  <a:srgbClr val="B85042"/>
                </a:solidFill>
                <a:latin typeface="Calibri" pitchFamily="34" charset="0"/>
                <a:ea typeface="Calibri" pitchFamily="34" charset="-122"/>
                <a:cs typeface="Calibri" pitchFamily="34" charset="-120"/>
              </a:rPr>
              <a:t>2022–2024</a:t>
            </a:r>
            <a:endParaRPr lang="de-DE" sz="1100" noProof="0" dirty="0"/>
          </a:p>
        </p:txBody>
      </p:sp>
      <p:sp>
        <p:nvSpPr>
          <p:cNvPr id="11" name="Text 9"/>
          <p:cNvSpPr/>
          <p:nvPr/>
        </p:nvSpPr>
        <p:spPr>
          <a:xfrm>
            <a:off x="3836822" y="3017520"/>
            <a:ext cx="1920240" cy="594360"/>
          </a:xfrm>
          <a:prstGeom prst="rect">
            <a:avLst/>
          </a:prstGeom>
          <a:noFill/>
          <a:ln/>
        </p:spPr>
        <p:txBody>
          <a:bodyPr wrap="square" lIns="0" tIns="0" rIns="0" bIns="0" rtlCol="0" anchor="ctr"/>
          <a:lstStyle/>
          <a:p>
            <a:pPr marL="0" indent="0" algn="ctr">
              <a:buNone/>
            </a:pPr>
            <a:r>
              <a:rPr lang="de-DE" sz="1300" b="1" noProof="0" dirty="0">
                <a:solidFill>
                  <a:srgbClr val="2C5F2D"/>
                </a:solidFill>
                <a:latin typeface="Cambria" pitchFamily="34" charset="0"/>
                <a:ea typeface="Cambria" pitchFamily="34" charset="-122"/>
                <a:cs typeface="Cambria" pitchFamily="34" charset="-120"/>
              </a:rPr>
              <a:t>Erarbeitung des Assessments</a:t>
            </a:r>
            <a:endParaRPr lang="de-DE" sz="1300" noProof="0" dirty="0"/>
          </a:p>
        </p:txBody>
      </p:sp>
      <p:sp>
        <p:nvSpPr>
          <p:cNvPr id="12" name="Text 10"/>
          <p:cNvSpPr/>
          <p:nvPr/>
        </p:nvSpPr>
        <p:spPr>
          <a:xfrm>
            <a:off x="3836822" y="3557016"/>
            <a:ext cx="2011680" cy="1005840"/>
          </a:xfrm>
          <a:prstGeom prst="rect">
            <a:avLst/>
          </a:prstGeom>
          <a:noFill/>
          <a:ln/>
        </p:spPr>
        <p:txBody>
          <a:bodyPr wrap="square" lIns="0" tIns="0" rIns="0" bIns="0" rtlCol="0" anchor="ctr"/>
          <a:lstStyle/>
          <a:p>
            <a:pPr marL="0" indent="0" algn="ctr">
              <a:buNone/>
            </a:pPr>
            <a:r>
              <a:rPr lang="de-DE" sz="1200" noProof="0" dirty="0">
                <a:solidFill>
                  <a:srgbClr val="6B7766"/>
                </a:solidFill>
                <a:latin typeface="Calibri"/>
                <a:ea typeface="Calibri"/>
                <a:cs typeface="Calibri"/>
              </a:rPr>
              <a:t>mehrjährige Erarbeitung</a:t>
            </a:r>
          </a:p>
          <a:p>
            <a:pPr marL="0" indent="0" algn="ctr">
              <a:buNone/>
            </a:pPr>
            <a:r>
              <a:rPr lang="de-DE" sz="1200" noProof="0" dirty="0">
                <a:solidFill>
                  <a:srgbClr val="6B7766"/>
                </a:solidFill>
                <a:latin typeface="Calibri"/>
                <a:ea typeface="Calibri"/>
                <a:cs typeface="Calibri"/>
              </a:rPr>
              <a:t>der </a:t>
            </a:r>
            <a:r>
              <a:rPr lang="de-DE" sz="1200" noProof="0" dirty="0" err="1">
                <a:solidFill>
                  <a:srgbClr val="6B7766"/>
                </a:solidFill>
                <a:latin typeface="Calibri"/>
                <a:ea typeface="Calibri"/>
                <a:cs typeface="Calibri"/>
              </a:rPr>
              <a:t>Autor:innen</a:t>
            </a:r>
            <a:endParaRPr lang="de-DE" sz="1200" noProof="0" dirty="0">
              <a:latin typeface="Calibri"/>
              <a:ea typeface="Calibri"/>
              <a:cs typeface="Calibri"/>
            </a:endParaRPr>
          </a:p>
        </p:txBody>
      </p:sp>
      <p:sp>
        <p:nvSpPr>
          <p:cNvPr id="13" name="Shape 11"/>
          <p:cNvSpPr/>
          <p:nvPr/>
        </p:nvSpPr>
        <p:spPr>
          <a:xfrm>
            <a:off x="7423547" y="2651242"/>
            <a:ext cx="219456" cy="219456"/>
          </a:xfrm>
          <a:prstGeom prst="ellipse">
            <a:avLst/>
          </a:prstGeom>
          <a:solidFill>
            <a:srgbClr val="B85042"/>
          </a:solidFill>
          <a:ln/>
        </p:spPr>
        <p:txBody>
          <a:bodyPr/>
          <a:lstStyle/>
          <a:p>
            <a:endParaRPr lang="de-DE" noProof="0" dirty="0"/>
          </a:p>
        </p:txBody>
      </p:sp>
      <p:sp>
        <p:nvSpPr>
          <p:cNvPr id="14" name="Text 12"/>
          <p:cNvSpPr/>
          <p:nvPr/>
        </p:nvSpPr>
        <p:spPr>
          <a:xfrm>
            <a:off x="6643590" y="2143991"/>
            <a:ext cx="1737360" cy="320040"/>
          </a:xfrm>
          <a:prstGeom prst="rect">
            <a:avLst/>
          </a:prstGeom>
          <a:noFill/>
          <a:ln/>
        </p:spPr>
        <p:txBody>
          <a:bodyPr wrap="square" lIns="0" tIns="0" rIns="0" bIns="0" rtlCol="0" anchor="ctr"/>
          <a:lstStyle/>
          <a:p>
            <a:pPr marL="0" indent="0" algn="ctr">
              <a:buNone/>
            </a:pPr>
            <a:r>
              <a:rPr lang="de-DE" sz="1100" b="1" noProof="0" dirty="0">
                <a:solidFill>
                  <a:srgbClr val="B85042"/>
                </a:solidFill>
                <a:latin typeface="Calibri" pitchFamily="34" charset="0"/>
                <a:ea typeface="Calibri" pitchFamily="34" charset="-122"/>
                <a:cs typeface="Calibri" pitchFamily="34" charset="-120"/>
              </a:rPr>
              <a:t>2023–2024</a:t>
            </a:r>
            <a:endParaRPr lang="de-DE" sz="1100" noProof="0" dirty="0"/>
          </a:p>
        </p:txBody>
      </p:sp>
      <p:sp>
        <p:nvSpPr>
          <p:cNvPr id="15" name="Text 13"/>
          <p:cNvSpPr/>
          <p:nvPr/>
        </p:nvSpPr>
        <p:spPr>
          <a:xfrm>
            <a:off x="6761298" y="3082379"/>
            <a:ext cx="1920240" cy="594360"/>
          </a:xfrm>
          <a:prstGeom prst="rect">
            <a:avLst/>
          </a:prstGeom>
          <a:noFill/>
          <a:ln/>
        </p:spPr>
        <p:txBody>
          <a:bodyPr wrap="square" lIns="0" tIns="0" rIns="0" bIns="0" rtlCol="0" anchor="ctr"/>
          <a:lstStyle/>
          <a:p>
            <a:pPr marL="0" indent="0" algn="ctr">
              <a:buNone/>
            </a:pPr>
            <a:endParaRPr lang="de-DE" sz="1300" noProof="0" dirty="0"/>
          </a:p>
        </p:txBody>
      </p:sp>
      <p:sp>
        <p:nvSpPr>
          <p:cNvPr id="16" name="Text 14"/>
          <p:cNvSpPr/>
          <p:nvPr/>
        </p:nvSpPr>
        <p:spPr>
          <a:xfrm>
            <a:off x="7290511" y="3557016"/>
            <a:ext cx="1508760" cy="1005840"/>
          </a:xfrm>
          <a:prstGeom prst="rect">
            <a:avLst/>
          </a:prstGeom>
          <a:noFill/>
          <a:ln/>
        </p:spPr>
        <p:txBody>
          <a:bodyPr wrap="square" lIns="0" tIns="0" rIns="0" bIns="0" rtlCol="0" anchor="ctr"/>
          <a:lstStyle/>
          <a:p>
            <a:pPr marL="0" indent="0" algn="ctr">
              <a:buNone/>
            </a:pPr>
            <a:endParaRPr lang="de-DE" sz="1200" noProof="0" dirty="0"/>
          </a:p>
        </p:txBody>
      </p:sp>
      <p:sp>
        <p:nvSpPr>
          <p:cNvPr id="17" name="Shape 15"/>
          <p:cNvSpPr/>
          <p:nvPr/>
        </p:nvSpPr>
        <p:spPr>
          <a:xfrm>
            <a:off x="9661240" y="2619152"/>
            <a:ext cx="219456" cy="219456"/>
          </a:xfrm>
          <a:prstGeom prst="ellipse">
            <a:avLst/>
          </a:prstGeom>
          <a:solidFill>
            <a:srgbClr val="B85042"/>
          </a:solidFill>
          <a:ln/>
        </p:spPr>
        <p:txBody>
          <a:bodyPr/>
          <a:lstStyle/>
          <a:p>
            <a:endParaRPr lang="de-DE" noProof="0" dirty="0"/>
          </a:p>
        </p:txBody>
      </p:sp>
      <p:sp>
        <p:nvSpPr>
          <p:cNvPr id="18" name="Text 16"/>
          <p:cNvSpPr/>
          <p:nvPr/>
        </p:nvSpPr>
        <p:spPr>
          <a:xfrm>
            <a:off x="8961120" y="2148840"/>
            <a:ext cx="1737360" cy="320040"/>
          </a:xfrm>
          <a:prstGeom prst="rect">
            <a:avLst/>
          </a:prstGeom>
          <a:noFill/>
          <a:ln/>
        </p:spPr>
        <p:txBody>
          <a:bodyPr wrap="square" lIns="0" tIns="0" rIns="0" bIns="0" rtlCol="0" anchor="ctr"/>
          <a:lstStyle/>
          <a:p>
            <a:pPr marL="0" indent="0" algn="ctr">
              <a:buNone/>
            </a:pPr>
            <a:r>
              <a:rPr lang="de-DE" sz="1100" b="1" noProof="0" dirty="0">
                <a:solidFill>
                  <a:srgbClr val="B85042"/>
                </a:solidFill>
                <a:latin typeface="Calibri" pitchFamily="34" charset="0"/>
                <a:ea typeface="Calibri" pitchFamily="34" charset="-122"/>
                <a:cs typeface="Calibri" pitchFamily="34" charset="-120"/>
              </a:rPr>
              <a:t>10.12.2024 - 16.12.2024</a:t>
            </a:r>
            <a:endParaRPr lang="de-DE" sz="1100" noProof="0" dirty="0"/>
          </a:p>
        </p:txBody>
      </p:sp>
      <p:sp>
        <p:nvSpPr>
          <p:cNvPr id="19" name="Text 17"/>
          <p:cNvSpPr/>
          <p:nvPr/>
        </p:nvSpPr>
        <p:spPr>
          <a:xfrm>
            <a:off x="8869680" y="3017520"/>
            <a:ext cx="1920240" cy="594360"/>
          </a:xfrm>
          <a:prstGeom prst="rect">
            <a:avLst/>
          </a:prstGeom>
          <a:noFill/>
          <a:ln/>
        </p:spPr>
        <p:txBody>
          <a:bodyPr wrap="square" lIns="0" tIns="0" rIns="0" bIns="0" rtlCol="0" anchor="ctr"/>
          <a:lstStyle/>
          <a:p>
            <a:pPr algn="ctr"/>
            <a:r>
              <a:rPr lang="de-DE" sz="1300" b="1" noProof="0" dirty="0">
                <a:solidFill>
                  <a:srgbClr val="2C5F2D"/>
                </a:solidFill>
                <a:latin typeface="Cambria" pitchFamily="34" charset="0"/>
                <a:ea typeface="Cambria" pitchFamily="34" charset="-122"/>
                <a:cs typeface="Cambria" pitchFamily="34" charset="-120"/>
              </a:rPr>
              <a:t>Vollversammlung</a:t>
            </a:r>
            <a:br>
              <a:rPr lang="de-DE" sz="1300" b="1" noProof="0" dirty="0">
                <a:solidFill>
                  <a:srgbClr val="2C5F2D"/>
                </a:solidFill>
                <a:latin typeface="Cambria" pitchFamily="34" charset="0"/>
                <a:ea typeface="Cambria" pitchFamily="34" charset="-122"/>
                <a:cs typeface="Cambria" pitchFamily="34" charset="-120"/>
              </a:rPr>
            </a:br>
            <a:r>
              <a:rPr lang="de-DE" sz="1300" b="1" noProof="0" dirty="0">
                <a:solidFill>
                  <a:srgbClr val="2C5F2D"/>
                </a:solidFill>
                <a:latin typeface="Cambria" pitchFamily="34" charset="0"/>
                <a:ea typeface="Cambria" pitchFamily="34" charset="-122"/>
                <a:cs typeface="Cambria" pitchFamily="34" charset="-120"/>
              </a:rPr>
              <a:t>SPM-Verhandlung</a:t>
            </a:r>
            <a:endParaRPr lang="de-DE" sz="1300" noProof="0" dirty="0"/>
          </a:p>
          <a:p>
            <a:pPr marL="0" indent="0" algn="ctr">
              <a:buNone/>
            </a:pPr>
            <a:endParaRPr lang="de-DE" sz="1300" noProof="0" dirty="0"/>
          </a:p>
        </p:txBody>
      </p:sp>
      <p:sp>
        <p:nvSpPr>
          <p:cNvPr id="20" name="Text 18"/>
          <p:cNvSpPr/>
          <p:nvPr/>
        </p:nvSpPr>
        <p:spPr>
          <a:xfrm>
            <a:off x="8823960" y="3611880"/>
            <a:ext cx="2011680" cy="1005840"/>
          </a:xfrm>
          <a:prstGeom prst="rect">
            <a:avLst/>
          </a:prstGeom>
          <a:noFill/>
          <a:ln/>
        </p:spPr>
        <p:txBody>
          <a:bodyPr wrap="square" lIns="0" tIns="0" rIns="0" bIns="0" rtlCol="0" anchor="ctr"/>
          <a:lstStyle/>
          <a:p>
            <a:pPr algn="ctr"/>
            <a:r>
              <a:rPr lang="de-DE" sz="1200" noProof="0" dirty="0">
                <a:solidFill>
                  <a:srgbClr val="6B7766"/>
                </a:solidFill>
                <a:latin typeface="Calibri" pitchFamily="34" charset="0"/>
                <a:ea typeface="Calibri" pitchFamily="34" charset="-122"/>
                <a:cs typeface="Calibri" pitchFamily="34" charset="-120"/>
              </a:rPr>
              <a:t>Satz für Satz mit Mitgliedstaaten verhandelt</a:t>
            </a:r>
            <a:endParaRPr lang="de-DE" sz="1200" noProof="0" dirty="0"/>
          </a:p>
          <a:p>
            <a:pPr marL="0" indent="0" algn="ctr">
              <a:buNone/>
            </a:pPr>
            <a:r>
              <a:rPr lang="de-DE" sz="1200" noProof="0" dirty="0">
                <a:solidFill>
                  <a:srgbClr val="6B7766"/>
                </a:solidFill>
                <a:latin typeface="Calibri" pitchFamily="34" charset="0"/>
                <a:ea typeface="Calibri" pitchFamily="34" charset="-122"/>
                <a:cs typeface="Calibri" pitchFamily="34" charset="-120"/>
              </a:rPr>
              <a:t>Verabschiedung im Konsens, Windhoek/Namibia</a:t>
            </a:r>
            <a:endParaRPr lang="de-DE" sz="1200" noProof="0" dirty="0"/>
          </a:p>
        </p:txBody>
      </p:sp>
      <p:sp>
        <p:nvSpPr>
          <p:cNvPr id="21" name="Shape 19"/>
          <p:cNvSpPr/>
          <p:nvPr/>
        </p:nvSpPr>
        <p:spPr>
          <a:xfrm>
            <a:off x="548640" y="5074920"/>
            <a:ext cx="10881360" cy="1051560"/>
          </a:xfrm>
          <a:prstGeom prst="roundRect">
            <a:avLst>
              <a:gd name="adj" fmla="val 6957"/>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22" name="Text 20"/>
          <p:cNvSpPr/>
          <p:nvPr/>
        </p:nvSpPr>
        <p:spPr>
          <a:xfrm>
            <a:off x="914400" y="5257800"/>
            <a:ext cx="10149840" cy="731520"/>
          </a:xfrm>
          <a:prstGeom prst="rect">
            <a:avLst/>
          </a:prstGeom>
          <a:noFill/>
          <a:ln/>
        </p:spPr>
        <p:txBody>
          <a:bodyPr wrap="square" lIns="0" tIns="0" rIns="0" bIns="0" rtlCol="0" anchor="ctr"/>
          <a:lstStyle/>
          <a:p>
            <a:pPr marL="0" indent="0">
              <a:buNone/>
            </a:pPr>
            <a:r>
              <a:rPr lang="de-DE" sz="1350" i="1" noProof="0" dirty="0">
                <a:solidFill>
                  <a:srgbClr val="27331F"/>
                </a:solidFill>
                <a:latin typeface="Calibri" pitchFamily="34" charset="0"/>
                <a:ea typeface="Calibri" pitchFamily="34" charset="-122"/>
                <a:cs typeface="Calibri" pitchFamily="34" charset="-120"/>
              </a:rPr>
              <a:t>Die Kernaussagen sind von der internationalen Staatengemeinschaft im Konsens mitgetragen — kein Einzelmeinungspapier, sondern politisch legitimiert.</a:t>
            </a:r>
            <a:endParaRPr lang="de-DE" sz="1350" noProof="0" dirty="0"/>
          </a:p>
        </p:txBody>
      </p:sp>
      <p:sp>
        <p:nvSpPr>
          <p:cNvPr id="23" name="Text 21"/>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 </a:t>
            </a:r>
            <a:endParaRPr lang="de-DE" sz="900" noProof="0" dirty="0"/>
          </a:p>
        </p:txBody>
      </p:sp>
      <p:sp>
        <p:nvSpPr>
          <p:cNvPr id="24" name="Text 22"/>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
        <p:nvSpPr>
          <p:cNvPr id="26" name="Text 10">
            <a:extLst>
              <a:ext uri="{FF2B5EF4-FFF2-40B4-BE49-F238E27FC236}">
                <a16:creationId xmlns:a16="http://schemas.microsoft.com/office/drawing/2014/main" id="{37A722EB-6DBA-26E1-75F7-CAF72202547C}"/>
              </a:ext>
            </a:extLst>
          </p:cNvPr>
          <p:cNvSpPr/>
          <p:nvPr/>
        </p:nvSpPr>
        <p:spPr>
          <a:xfrm>
            <a:off x="6527435" y="3538730"/>
            <a:ext cx="2011680" cy="1148921"/>
          </a:xfrm>
          <a:prstGeom prst="rect">
            <a:avLst/>
          </a:prstGeom>
          <a:noFill/>
          <a:ln/>
        </p:spPr>
        <p:txBody>
          <a:bodyPr wrap="square" lIns="0" tIns="0" rIns="0" bIns="0" rtlCol="0" anchor="ctr"/>
          <a:lstStyle/>
          <a:p>
            <a:pPr marL="0" indent="0" algn="ctr">
              <a:buNone/>
            </a:pPr>
            <a:r>
              <a:rPr lang="de-DE" sz="1200" noProof="0" dirty="0">
                <a:solidFill>
                  <a:srgbClr val="6B7766"/>
                </a:solidFill>
                <a:latin typeface="Calibri" pitchFamily="34" charset="0"/>
                <a:ea typeface="Calibri" pitchFamily="34" charset="-122"/>
                <a:cs typeface="Calibri" pitchFamily="34" charset="-120"/>
              </a:rPr>
              <a:t>Mehrere externe Review-Phasen (Regierungen und </a:t>
            </a:r>
            <a:r>
              <a:rPr lang="de-DE" sz="1200" noProof="0" dirty="0" err="1">
                <a:solidFill>
                  <a:srgbClr val="6B7766"/>
                </a:solidFill>
                <a:latin typeface="Calibri" pitchFamily="34" charset="0"/>
                <a:ea typeface="Calibri" pitchFamily="34" charset="-122"/>
                <a:cs typeface="Calibri" pitchFamily="34" charset="-120"/>
              </a:rPr>
              <a:t>Expert:innen</a:t>
            </a:r>
            <a:r>
              <a:rPr lang="de-DE" sz="1200" noProof="0" dirty="0">
                <a:solidFill>
                  <a:srgbClr val="6B7766"/>
                </a:solidFill>
                <a:latin typeface="Calibri" pitchFamily="34" charset="0"/>
                <a:ea typeface="Calibri" pitchFamily="34" charset="-122"/>
                <a:cs typeface="Calibri" pitchFamily="34" charset="-120"/>
              </a:rPr>
              <a:t>)</a:t>
            </a:r>
            <a:endParaRPr lang="de-DE" sz="1200" noProof="0" dirty="0"/>
          </a:p>
        </p:txBody>
      </p:sp>
      <p:sp>
        <p:nvSpPr>
          <p:cNvPr id="30" name="Text 9">
            <a:extLst>
              <a:ext uri="{FF2B5EF4-FFF2-40B4-BE49-F238E27FC236}">
                <a16:creationId xmlns:a16="http://schemas.microsoft.com/office/drawing/2014/main" id="{BED277C1-B2D8-A401-EAE1-07D5B8EBD17E}"/>
              </a:ext>
            </a:extLst>
          </p:cNvPr>
          <p:cNvSpPr/>
          <p:nvPr/>
        </p:nvSpPr>
        <p:spPr>
          <a:xfrm>
            <a:off x="6609902" y="3033048"/>
            <a:ext cx="1920240" cy="594360"/>
          </a:xfrm>
          <a:prstGeom prst="rect">
            <a:avLst/>
          </a:prstGeom>
          <a:noFill/>
          <a:ln/>
        </p:spPr>
        <p:txBody>
          <a:bodyPr wrap="square" lIns="0" tIns="0" rIns="0" bIns="0" rtlCol="0" anchor="ctr"/>
          <a:lstStyle/>
          <a:p>
            <a:pPr marL="0" indent="0" algn="ctr">
              <a:buNone/>
            </a:pPr>
            <a:r>
              <a:rPr lang="de-DE" sz="1300" b="1" noProof="0" dirty="0">
                <a:solidFill>
                  <a:srgbClr val="2C5F2D"/>
                </a:solidFill>
                <a:latin typeface="Cambria" pitchFamily="34" charset="0"/>
                <a:ea typeface="Cambria" pitchFamily="34" charset="-122"/>
                <a:cs typeface="Cambria" pitchFamily="34" charset="-120"/>
              </a:rPr>
              <a:t>Review-Phasen</a:t>
            </a:r>
            <a:endParaRPr lang="de-DE" sz="13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0.7</a:t>
            </a:r>
            <a:endParaRPr lang="de-DE" sz="1800" noProof="0" dirty="0"/>
          </a:p>
        </p:txBody>
      </p:sp>
      <p:sp>
        <p:nvSpPr>
          <p:cNvPr id="3" name="Text 1"/>
          <p:cNvSpPr/>
          <p:nvPr/>
        </p:nvSpPr>
        <p:spPr>
          <a:xfrm>
            <a:off x="548640" y="777240"/>
            <a:ext cx="10789920" cy="640080"/>
          </a:xfrm>
          <a:prstGeom prst="rect">
            <a:avLst/>
          </a:prstGeom>
          <a:noFill/>
          <a:ln/>
        </p:spPr>
        <p:txBody>
          <a:bodyPr wrap="square" lIns="0" tIns="0" rIns="0" bIns="0" rtlCol="0" anchor="ctr"/>
          <a:lstStyle/>
          <a:p>
            <a:pPr marL="0" indent="0">
              <a:buNone/>
            </a:pPr>
            <a:r>
              <a:rPr lang="de-DE" sz="2700" b="1" noProof="0" dirty="0">
                <a:solidFill>
                  <a:srgbClr val="2C5F2D"/>
                </a:solidFill>
                <a:latin typeface="Cambria" pitchFamily="34" charset="0"/>
                <a:ea typeface="Cambria" pitchFamily="34" charset="-122"/>
                <a:cs typeface="Cambria" pitchFamily="34" charset="-120"/>
              </a:rPr>
              <a:t>Was macht </a:t>
            </a:r>
            <a:r>
              <a:rPr lang="de-DE" sz="2700" b="1" noProof="0" dirty="0" err="1">
                <a:solidFill>
                  <a:srgbClr val="2C5F2D"/>
                </a:solidFill>
                <a:latin typeface="Cambria" pitchFamily="34" charset="0"/>
                <a:ea typeface="Cambria" pitchFamily="34" charset="-122"/>
                <a:cs typeface="Cambria" pitchFamily="34" charset="-120"/>
              </a:rPr>
              <a:t>Biodiversity</a:t>
            </a:r>
            <a:r>
              <a:rPr lang="de-DE" sz="2700" b="1" noProof="0" dirty="0">
                <a:solidFill>
                  <a:srgbClr val="2C5F2D"/>
                </a:solidFill>
                <a:latin typeface="Cambria" pitchFamily="34" charset="0"/>
                <a:ea typeface="Cambria" pitchFamily="34" charset="-122"/>
                <a:cs typeface="Cambria" pitchFamily="34" charset="-120"/>
              </a:rPr>
              <a:t> Austria – International?</a:t>
            </a:r>
            <a:endParaRPr lang="de-DE" sz="2700" noProof="0" dirty="0"/>
          </a:p>
        </p:txBody>
      </p:sp>
      <p:sp>
        <p:nvSpPr>
          <p:cNvPr id="4" name="Shape 2"/>
          <p:cNvSpPr/>
          <p:nvPr/>
        </p:nvSpPr>
        <p:spPr>
          <a:xfrm>
            <a:off x="548640" y="1691640"/>
            <a:ext cx="5029200" cy="4434840"/>
          </a:xfrm>
          <a:prstGeom prst="roundRect">
            <a:avLst>
              <a:gd name="adj" fmla="val 1649"/>
            </a:avLst>
          </a:prstGeom>
          <a:solidFill>
            <a:srgbClr val="2C5F2D"/>
          </a:solidFill>
          <a:ln/>
          <a:effectLst>
            <a:outerShdw blurRad="101600" dist="38100" dir="2700000" algn="bl" rotWithShape="0">
              <a:srgbClr val="1E4220">
                <a:alpha val="18000"/>
              </a:srgbClr>
            </a:outerShdw>
          </a:effectLst>
        </p:spPr>
        <p:txBody>
          <a:bodyPr/>
          <a:lstStyle/>
          <a:p>
            <a:endParaRPr lang="de-DE" noProof="0" dirty="0"/>
          </a:p>
        </p:txBody>
      </p:sp>
      <p:pic>
        <p:nvPicPr>
          <p:cNvPr id="6" name="Image 0" descr="/home/claude/icons/university_forest.png"/>
          <p:cNvPicPr>
            <a:picLocks noChangeAspect="1"/>
          </p:cNvPicPr>
          <p:nvPr/>
        </p:nvPicPr>
        <p:blipFill>
          <a:blip r:embed="rId3"/>
          <a:stretch>
            <a:fillRect/>
          </a:stretch>
        </p:blipFill>
        <p:spPr>
          <a:xfrm>
            <a:off x="1191006" y="2105406"/>
            <a:ext cx="452628" cy="452628"/>
          </a:xfrm>
          <a:prstGeom prst="rect">
            <a:avLst/>
          </a:prstGeom>
        </p:spPr>
      </p:pic>
      <p:sp>
        <p:nvSpPr>
          <p:cNvPr id="7" name="Text 4"/>
          <p:cNvSpPr/>
          <p:nvPr/>
        </p:nvSpPr>
        <p:spPr>
          <a:xfrm>
            <a:off x="2992500" y="1965960"/>
            <a:ext cx="2071206" cy="365760"/>
          </a:xfrm>
          <a:prstGeom prst="rect">
            <a:avLst/>
          </a:prstGeom>
          <a:noFill/>
          <a:ln/>
        </p:spPr>
        <p:txBody>
          <a:bodyPr wrap="square" lIns="0" tIns="0" rIns="0" bIns="0" rtlCol="0" anchor="ctr"/>
          <a:lstStyle/>
          <a:p>
            <a:pPr marL="0" indent="0">
              <a:buNone/>
            </a:pPr>
            <a:r>
              <a:rPr lang="de-DE" sz="1600" b="1" noProof="0" dirty="0">
                <a:solidFill>
                  <a:srgbClr val="97BC62"/>
                </a:solidFill>
                <a:latin typeface="Cambria" pitchFamily="34" charset="0"/>
                <a:ea typeface="Cambria" pitchFamily="34" charset="-122"/>
                <a:cs typeface="Cambria" pitchFamily="34" charset="-120"/>
              </a:rPr>
              <a:t>Projektinformation</a:t>
            </a:r>
            <a:endParaRPr lang="de-DE" sz="1600" noProof="0" dirty="0"/>
          </a:p>
        </p:txBody>
      </p:sp>
      <p:sp>
        <p:nvSpPr>
          <p:cNvPr id="8" name="Text 5"/>
          <p:cNvSpPr/>
          <p:nvPr/>
        </p:nvSpPr>
        <p:spPr>
          <a:xfrm>
            <a:off x="3001126" y="2331720"/>
            <a:ext cx="3383280" cy="320040"/>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Institution: Universität Wien</a:t>
            </a:r>
            <a:endParaRPr lang="de-DE" sz="1300" noProof="0" dirty="0"/>
          </a:p>
        </p:txBody>
      </p:sp>
      <p:sp>
        <p:nvSpPr>
          <p:cNvPr id="9" name="Text 6"/>
          <p:cNvSpPr/>
          <p:nvPr/>
        </p:nvSpPr>
        <p:spPr>
          <a:xfrm>
            <a:off x="3001122" y="2606040"/>
            <a:ext cx="3383280" cy="320040"/>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Leitung: Prof. Dr. Alice </a:t>
            </a:r>
            <a:r>
              <a:rPr lang="de-DE" sz="1300" noProof="0" dirty="0" err="1">
                <a:solidFill>
                  <a:srgbClr val="FFFFFF"/>
                </a:solidFill>
                <a:latin typeface="Calibri" pitchFamily="34" charset="0"/>
                <a:ea typeface="Calibri" pitchFamily="34" charset="-122"/>
                <a:cs typeface="Calibri" pitchFamily="34" charset="-120"/>
              </a:rPr>
              <a:t>Vadrot</a:t>
            </a:r>
            <a:endParaRPr lang="de-DE" sz="1300" noProof="0" dirty="0"/>
          </a:p>
        </p:txBody>
      </p:sp>
      <p:sp>
        <p:nvSpPr>
          <p:cNvPr id="10" name="Text 7"/>
          <p:cNvSpPr/>
          <p:nvPr/>
        </p:nvSpPr>
        <p:spPr>
          <a:xfrm>
            <a:off x="3001121" y="2862072"/>
            <a:ext cx="3383280" cy="320040"/>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Koordination: Simon Fellinger</a:t>
            </a:r>
            <a:endParaRPr lang="de-DE" sz="1300" noProof="0" dirty="0"/>
          </a:p>
        </p:txBody>
      </p:sp>
      <p:sp>
        <p:nvSpPr>
          <p:cNvPr id="11" name="Shape 8"/>
          <p:cNvSpPr/>
          <p:nvPr/>
        </p:nvSpPr>
        <p:spPr>
          <a:xfrm>
            <a:off x="868680" y="3541718"/>
            <a:ext cx="4389120" cy="0"/>
          </a:xfrm>
          <a:prstGeom prst="line">
            <a:avLst/>
          </a:prstGeom>
          <a:noFill/>
          <a:ln w="12700">
            <a:solidFill>
              <a:srgbClr val="5C8A4E"/>
            </a:solidFill>
            <a:prstDash val="solid"/>
          </a:ln>
        </p:spPr>
        <p:txBody>
          <a:bodyPr/>
          <a:lstStyle/>
          <a:p>
            <a:endParaRPr lang="de-DE" noProof="0" dirty="0"/>
          </a:p>
        </p:txBody>
      </p:sp>
      <p:sp>
        <p:nvSpPr>
          <p:cNvPr id="12" name="Text 9"/>
          <p:cNvSpPr/>
          <p:nvPr/>
        </p:nvSpPr>
        <p:spPr>
          <a:xfrm>
            <a:off x="868680" y="3611880"/>
            <a:ext cx="4389120" cy="320040"/>
          </a:xfrm>
          <a:prstGeom prst="rect">
            <a:avLst/>
          </a:prstGeom>
          <a:noFill/>
          <a:ln/>
        </p:spPr>
        <p:txBody>
          <a:bodyPr wrap="square" lIns="0" tIns="0" rIns="0" bIns="0" rtlCol="0" anchor="ctr"/>
          <a:lstStyle/>
          <a:p>
            <a:pPr marL="0" indent="0">
              <a:buNone/>
            </a:pPr>
            <a:r>
              <a:rPr lang="de-DE" sz="1300" b="1" noProof="0" dirty="0">
                <a:solidFill>
                  <a:srgbClr val="97BC62"/>
                </a:solidFill>
                <a:latin typeface="Cambria" pitchFamily="34" charset="0"/>
                <a:ea typeface="Cambria" pitchFamily="34" charset="-122"/>
                <a:cs typeface="Cambria" pitchFamily="34" charset="-120"/>
              </a:rPr>
              <a:t>Gefördert durch</a:t>
            </a:r>
            <a:endParaRPr lang="de-DE" sz="1300" noProof="0" dirty="0"/>
          </a:p>
        </p:txBody>
      </p:sp>
      <p:sp>
        <p:nvSpPr>
          <p:cNvPr id="13" name="Text 10"/>
          <p:cNvSpPr/>
          <p:nvPr/>
        </p:nvSpPr>
        <p:spPr>
          <a:xfrm>
            <a:off x="868680" y="3931920"/>
            <a:ext cx="4389120" cy="731520"/>
          </a:xfrm>
          <a:prstGeom prst="rect">
            <a:avLst/>
          </a:prstGeom>
          <a:noFill/>
          <a:ln/>
        </p:spPr>
        <p:txBody>
          <a:bodyPr wrap="square" lIns="0" tIns="0" rIns="0" bIns="0" rtlCol="0" anchor="ctr"/>
          <a:lstStyle/>
          <a:p>
            <a:pPr marL="0" indent="0">
              <a:buNone/>
            </a:pPr>
            <a:endParaRPr lang="de-DE" sz="1200" noProof="0" dirty="0"/>
          </a:p>
        </p:txBody>
      </p:sp>
      <p:sp>
        <p:nvSpPr>
          <p:cNvPr id="14" name="Text 11"/>
          <p:cNvSpPr/>
          <p:nvPr/>
        </p:nvSpPr>
        <p:spPr>
          <a:xfrm>
            <a:off x="868680" y="4754880"/>
            <a:ext cx="4389120" cy="320040"/>
          </a:xfrm>
          <a:prstGeom prst="rect">
            <a:avLst/>
          </a:prstGeom>
          <a:noFill/>
          <a:ln/>
        </p:spPr>
        <p:txBody>
          <a:bodyPr wrap="square" lIns="0" tIns="0" rIns="0" bIns="0" rtlCol="0" anchor="ctr"/>
          <a:lstStyle/>
          <a:p>
            <a:pPr marL="0" indent="0">
              <a:buNone/>
            </a:pPr>
            <a:r>
              <a:rPr lang="de-DE" sz="1300" b="1" noProof="0" dirty="0">
                <a:solidFill>
                  <a:srgbClr val="97BC62"/>
                </a:solidFill>
                <a:latin typeface="Cambria" pitchFamily="34" charset="0"/>
                <a:ea typeface="Cambria" pitchFamily="34" charset="-122"/>
                <a:cs typeface="Cambria" pitchFamily="34" charset="-120"/>
              </a:rPr>
              <a:t>Ziel</a:t>
            </a:r>
            <a:endParaRPr lang="de-DE" sz="1300" noProof="0" dirty="0"/>
          </a:p>
        </p:txBody>
      </p:sp>
      <p:sp>
        <p:nvSpPr>
          <p:cNvPr id="15" name="Text 12"/>
          <p:cNvSpPr/>
          <p:nvPr/>
        </p:nvSpPr>
        <p:spPr>
          <a:xfrm>
            <a:off x="868680" y="5074920"/>
            <a:ext cx="4389120" cy="868680"/>
          </a:xfrm>
          <a:prstGeom prst="rect">
            <a:avLst/>
          </a:prstGeom>
          <a:noFill/>
          <a:ln/>
        </p:spPr>
        <p:txBody>
          <a:bodyPr wrap="square" lIns="0" tIns="0" rIns="0" bIns="0" rtlCol="0" anchor="ctr"/>
          <a:lstStyle/>
          <a:p>
            <a:pPr marL="0" indent="0">
              <a:buNone/>
            </a:pPr>
            <a:r>
              <a:rPr lang="de-DE" sz="1200" noProof="0" dirty="0">
                <a:solidFill>
                  <a:srgbClr val="E5EEDB"/>
                </a:solidFill>
                <a:latin typeface="Calibri" pitchFamily="34" charset="0"/>
                <a:ea typeface="Calibri" pitchFamily="34" charset="-122"/>
                <a:cs typeface="Calibri" pitchFamily="34" charset="-120"/>
              </a:rPr>
              <a:t>Österreichische Einbindung in IPBES verbessern &amp; Erkenntnisse zielgerichtet verbreiten</a:t>
            </a:r>
            <a:endParaRPr lang="de-DE" sz="1200" noProof="0" dirty="0"/>
          </a:p>
        </p:txBody>
      </p:sp>
      <p:sp>
        <p:nvSpPr>
          <p:cNvPr id="16" name="Text 13"/>
          <p:cNvSpPr/>
          <p:nvPr/>
        </p:nvSpPr>
        <p:spPr>
          <a:xfrm>
            <a:off x="5852160" y="1783080"/>
            <a:ext cx="5577840" cy="365760"/>
          </a:xfrm>
          <a:prstGeom prst="rect">
            <a:avLst/>
          </a:prstGeom>
          <a:noFill/>
          <a:ln/>
        </p:spPr>
        <p:txBody>
          <a:bodyPr wrap="square" lIns="0" tIns="0" rIns="0" bIns="0" rtlCol="0" anchor="ctr"/>
          <a:lstStyle/>
          <a:p>
            <a:pPr marL="0" indent="0">
              <a:buNone/>
            </a:pPr>
            <a:r>
              <a:rPr lang="de-DE" sz="1500" b="1" noProof="0" dirty="0">
                <a:solidFill>
                  <a:srgbClr val="2C5F2D"/>
                </a:solidFill>
                <a:latin typeface="Cambria" pitchFamily="34" charset="0"/>
                <a:ea typeface="Cambria" pitchFamily="34" charset="-122"/>
                <a:cs typeface="Cambria" pitchFamily="34" charset="-120"/>
              </a:rPr>
              <a:t>Bisherige Outputs (Auswahl)</a:t>
            </a:r>
            <a:endParaRPr lang="de-DE" sz="1500" noProof="0" dirty="0"/>
          </a:p>
        </p:txBody>
      </p:sp>
      <p:sp>
        <p:nvSpPr>
          <p:cNvPr id="17" name="Shape 14"/>
          <p:cNvSpPr/>
          <p:nvPr/>
        </p:nvSpPr>
        <p:spPr>
          <a:xfrm>
            <a:off x="5989320" y="2404872"/>
            <a:ext cx="548640" cy="548640"/>
          </a:xfrm>
          <a:prstGeom prst="ellipse">
            <a:avLst/>
          </a:prstGeom>
          <a:solidFill>
            <a:srgbClr val="97BC62"/>
          </a:solidFill>
          <a:ln/>
        </p:spPr>
        <p:txBody>
          <a:bodyPr/>
          <a:lstStyle/>
          <a:p>
            <a:endParaRPr lang="de-DE" noProof="0" dirty="0"/>
          </a:p>
        </p:txBody>
      </p:sp>
      <p:pic>
        <p:nvPicPr>
          <p:cNvPr id="18" name="Image 1" descr="/home/claude/icons/leaf_forest.png"/>
          <p:cNvPicPr>
            <a:picLocks noChangeAspect="1"/>
          </p:cNvPicPr>
          <p:nvPr/>
        </p:nvPicPr>
        <p:blipFill>
          <a:blip r:embed="rId4"/>
          <a:stretch>
            <a:fillRect/>
          </a:stretch>
        </p:blipFill>
        <p:spPr>
          <a:xfrm>
            <a:off x="6112764" y="2528316"/>
            <a:ext cx="301752" cy="301752"/>
          </a:xfrm>
          <a:prstGeom prst="rect">
            <a:avLst/>
          </a:prstGeom>
        </p:spPr>
      </p:pic>
      <p:sp>
        <p:nvSpPr>
          <p:cNvPr id="19" name="Text 15"/>
          <p:cNvSpPr/>
          <p:nvPr/>
        </p:nvSpPr>
        <p:spPr>
          <a:xfrm>
            <a:off x="6720840" y="2331720"/>
            <a:ext cx="4709160" cy="685800"/>
          </a:xfrm>
          <a:prstGeom prst="rect">
            <a:avLst/>
          </a:prstGeom>
          <a:noFill/>
          <a:ln/>
        </p:spPr>
        <p:txBody>
          <a:bodyPr wrap="square" lIns="0" tIns="0" rIns="0" bIns="0" rtlCol="0" anchor="ctr"/>
          <a:lstStyle/>
          <a:p>
            <a:pPr marL="0" indent="0">
              <a:buNone/>
            </a:pPr>
            <a:r>
              <a:rPr lang="de-DE" sz="1250" noProof="0" dirty="0">
                <a:solidFill>
                  <a:srgbClr val="27331F"/>
                </a:solidFill>
                <a:latin typeface="Calibri" pitchFamily="34" charset="0"/>
                <a:ea typeface="Calibri" pitchFamily="34" charset="-122"/>
                <a:cs typeface="Calibri" pitchFamily="34" charset="-120"/>
              </a:rPr>
              <a:t>„Multiple Krisen – Gemeinsame Lösungen“ — Nexus Assessment für Österreich</a:t>
            </a:r>
            <a:endParaRPr lang="de-DE" sz="1250" noProof="0" dirty="0"/>
          </a:p>
        </p:txBody>
      </p:sp>
      <p:sp>
        <p:nvSpPr>
          <p:cNvPr id="20" name="Shape 16"/>
          <p:cNvSpPr/>
          <p:nvPr/>
        </p:nvSpPr>
        <p:spPr>
          <a:xfrm>
            <a:off x="5989320" y="3273552"/>
            <a:ext cx="548640" cy="548640"/>
          </a:xfrm>
          <a:prstGeom prst="ellipse">
            <a:avLst/>
          </a:prstGeom>
          <a:solidFill>
            <a:srgbClr val="97BC62"/>
          </a:solidFill>
          <a:ln/>
        </p:spPr>
        <p:txBody>
          <a:bodyPr/>
          <a:lstStyle/>
          <a:p>
            <a:endParaRPr lang="de-DE" noProof="0" dirty="0"/>
          </a:p>
        </p:txBody>
      </p:sp>
      <p:pic>
        <p:nvPicPr>
          <p:cNvPr id="21" name="Image 2" descr="/home/claude/icons/seedling_forest.png"/>
          <p:cNvPicPr>
            <a:picLocks noChangeAspect="1"/>
          </p:cNvPicPr>
          <p:nvPr/>
        </p:nvPicPr>
        <p:blipFill>
          <a:blip r:embed="rId5"/>
          <a:stretch>
            <a:fillRect/>
          </a:stretch>
        </p:blipFill>
        <p:spPr>
          <a:xfrm>
            <a:off x="6112764" y="3396996"/>
            <a:ext cx="301752" cy="301752"/>
          </a:xfrm>
          <a:prstGeom prst="rect">
            <a:avLst/>
          </a:prstGeom>
        </p:spPr>
      </p:pic>
      <p:sp>
        <p:nvSpPr>
          <p:cNvPr id="22" name="Text 17"/>
          <p:cNvSpPr/>
          <p:nvPr/>
        </p:nvSpPr>
        <p:spPr>
          <a:xfrm>
            <a:off x="6720840" y="3200400"/>
            <a:ext cx="4709160" cy="685800"/>
          </a:xfrm>
          <a:prstGeom prst="rect">
            <a:avLst/>
          </a:prstGeom>
          <a:noFill/>
          <a:ln/>
        </p:spPr>
        <p:txBody>
          <a:bodyPr wrap="square" lIns="0" tIns="0" rIns="0" bIns="0" rtlCol="0" anchor="ctr"/>
          <a:lstStyle/>
          <a:p>
            <a:pPr marL="0" indent="0">
              <a:buNone/>
            </a:pPr>
            <a:r>
              <a:rPr lang="de-DE" sz="1250" noProof="0" dirty="0">
                <a:solidFill>
                  <a:srgbClr val="27331F"/>
                </a:solidFill>
                <a:latin typeface="Calibri" pitchFamily="34" charset="0"/>
                <a:ea typeface="Calibri" pitchFamily="34" charset="-122"/>
                <a:cs typeface="Calibri" pitchFamily="34" charset="-120"/>
              </a:rPr>
              <a:t>„Neues Denken – neues Handeln“ — Transformative Change Assessment für Österreich</a:t>
            </a:r>
            <a:endParaRPr lang="de-DE" sz="1250" noProof="0" dirty="0"/>
          </a:p>
        </p:txBody>
      </p:sp>
      <p:sp>
        <p:nvSpPr>
          <p:cNvPr id="23" name="Shape 18"/>
          <p:cNvSpPr/>
          <p:nvPr/>
        </p:nvSpPr>
        <p:spPr>
          <a:xfrm>
            <a:off x="5989320" y="4142232"/>
            <a:ext cx="548640" cy="548640"/>
          </a:xfrm>
          <a:prstGeom prst="ellipse">
            <a:avLst/>
          </a:prstGeom>
          <a:solidFill>
            <a:srgbClr val="97BC62"/>
          </a:solidFill>
          <a:ln/>
        </p:spPr>
        <p:txBody>
          <a:bodyPr/>
          <a:lstStyle/>
          <a:p>
            <a:endParaRPr lang="de-DE" noProof="0" dirty="0"/>
          </a:p>
        </p:txBody>
      </p:sp>
      <p:pic>
        <p:nvPicPr>
          <p:cNvPr id="24" name="Image 3" descr="/home/claude/icons/handshake_forest.png"/>
          <p:cNvPicPr>
            <a:picLocks noChangeAspect="1"/>
          </p:cNvPicPr>
          <p:nvPr/>
        </p:nvPicPr>
        <p:blipFill>
          <a:blip r:embed="rId6"/>
          <a:stretch>
            <a:fillRect/>
          </a:stretch>
        </p:blipFill>
        <p:spPr>
          <a:xfrm>
            <a:off x="6112764" y="4265676"/>
            <a:ext cx="301752" cy="301752"/>
          </a:xfrm>
          <a:prstGeom prst="rect">
            <a:avLst/>
          </a:prstGeom>
        </p:spPr>
      </p:pic>
      <p:sp>
        <p:nvSpPr>
          <p:cNvPr id="25" name="Text 19"/>
          <p:cNvSpPr/>
          <p:nvPr/>
        </p:nvSpPr>
        <p:spPr>
          <a:xfrm>
            <a:off x="6720840" y="4069080"/>
            <a:ext cx="4709160" cy="685800"/>
          </a:xfrm>
          <a:prstGeom prst="rect">
            <a:avLst/>
          </a:prstGeom>
          <a:noFill/>
          <a:ln/>
        </p:spPr>
        <p:txBody>
          <a:bodyPr wrap="square" lIns="0" tIns="0" rIns="0" bIns="0" rtlCol="0" anchor="ctr"/>
          <a:lstStyle/>
          <a:p>
            <a:pPr marL="0" indent="0">
              <a:buNone/>
            </a:pPr>
            <a:r>
              <a:rPr lang="de-DE" sz="1250" noProof="0" dirty="0">
                <a:solidFill>
                  <a:srgbClr val="27331F"/>
                </a:solidFill>
                <a:latin typeface="Calibri" pitchFamily="34" charset="0"/>
                <a:ea typeface="Calibri" pitchFamily="34" charset="-122"/>
                <a:cs typeface="Calibri" pitchFamily="34" charset="-120"/>
              </a:rPr>
              <a:t>Stakeholder-Engagement &amp; Outreach zu laufenden IPBES-Review-Phasen</a:t>
            </a:r>
            <a:endParaRPr lang="de-DE" sz="1250" noProof="0" dirty="0"/>
          </a:p>
        </p:txBody>
      </p:sp>
      <p:sp>
        <p:nvSpPr>
          <p:cNvPr id="26" name="Shape 20"/>
          <p:cNvSpPr/>
          <p:nvPr/>
        </p:nvSpPr>
        <p:spPr>
          <a:xfrm>
            <a:off x="5989320" y="5010912"/>
            <a:ext cx="548640" cy="548640"/>
          </a:xfrm>
          <a:prstGeom prst="ellipse">
            <a:avLst/>
          </a:prstGeom>
          <a:solidFill>
            <a:srgbClr val="97BC62"/>
          </a:solidFill>
          <a:ln/>
        </p:spPr>
        <p:txBody>
          <a:bodyPr/>
          <a:lstStyle/>
          <a:p>
            <a:endParaRPr lang="de-DE" noProof="0" dirty="0"/>
          </a:p>
        </p:txBody>
      </p:sp>
      <p:pic>
        <p:nvPicPr>
          <p:cNvPr id="27" name="Image 4" descr="/home/claude/icons/chart_forest.png"/>
          <p:cNvPicPr>
            <a:picLocks noChangeAspect="1"/>
          </p:cNvPicPr>
          <p:nvPr/>
        </p:nvPicPr>
        <p:blipFill>
          <a:blip r:embed="rId7"/>
          <a:stretch>
            <a:fillRect/>
          </a:stretch>
        </p:blipFill>
        <p:spPr>
          <a:xfrm>
            <a:off x="6112764" y="5134356"/>
            <a:ext cx="301752" cy="301752"/>
          </a:xfrm>
          <a:prstGeom prst="rect">
            <a:avLst/>
          </a:prstGeom>
        </p:spPr>
      </p:pic>
      <p:sp>
        <p:nvSpPr>
          <p:cNvPr id="28" name="Text 21"/>
          <p:cNvSpPr/>
          <p:nvPr/>
        </p:nvSpPr>
        <p:spPr>
          <a:xfrm>
            <a:off x="6720840" y="4937760"/>
            <a:ext cx="4709160" cy="685800"/>
          </a:xfrm>
          <a:prstGeom prst="rect">
            <a:avLst/>
          </a:prstGeom>
          <a:noFill/>
          <a:ln/>
        </p:spPr>
        <p:txBody>
          <a:bodyPr wrap="square" lIns="0" tIns="0" rIns="0" bIns="0" rtlCol="0" anchor="ctr"/>
          <a:lstStyle/>
          <a:p>
            <a:pPr marL="0" indent="0">
              <a:buNone/>
            </a:pPr>
            <a:r>
              <a:rPr lang="de-DE" sz="1250" noProof="0" dirty="0">
                <a:solidFill>
                  <a:srgbClr val="27331F"/>
                </a:solidFill>
                <a:latin typeface="Calibri" pitchFamily="34" charset="0"/>
                <a:ea typeface="Calibri" pitchFamily="34" charset="-122"/>
                <a:cs typeface="Calibri" pitchFamily="34" charset="-120"/>
              </a:rPr>
              <a:t>Factsheets, Webauftritt, </a:t>
            </a:r>
            <a:r>
              <a:rPr lang="de-DE" sz="1250" noProof="0" dirty="0" err="1">
                <a:solidFill>
                  <a:srgbClr val="27331F"/>
                </a:solidFill>
                <a:latin typeface="Calibri" pitchFamily="34" charset="0"/>
                <a:ea typeface="Calibri" pitchFamily="34" charset="-122"/>
                <a:cs typeface="Calibri" pitchFamily="34" charset="-120"/>
              </a:rPr>
              <a:t>Social</a:t>
            </a:r>
            <a:r>
              <a:rPr lang="de-DE" sz="1250" noProof="0" dirty="0">
                <a:solidFill>
                  <a:srgbClr val="27331F"/>
                </a:solidFill>
                <a:latin typeface="Calibri" pitchFamily="34" charset="0"/>
                <a:ea typeface="Calibri" pitchFamily="34" charset="-122"/>
                <a:cs typeface="Calibri" pitchFamily="34" charset="-120"/>
              </a:rPr>
              <a:t>-Media-Kommunikation</a:t>
            </a:r>
            <a:endParaRPr lang="de-DE" sz="1250" noProof="0" dirty="0"/>
          </a:p>
        </p:txBody>
      </p:sp>
      <p:sp>
        <p:nvSpPr>
          <p:cNvPr id="29" name="Text 22"/>
          <p:cNvSpPr/>
          <p:nvPr/>
        </p:nvSpPr>
        <p:spPr>
          <a:xfrm>
            <a:off x="5852160" y="5897880"/>
            <a:ext cx="5577840" cy="320040"/>
          </a:xfrm>
          <a:prstGeom prst="rect">
            <a:avLst/>
          </a:prstGeom>
          <a:noFill/>
          <a:ln/>
        </p:spPr>
        <p:txBody>
          <a:bodyPr wrap="square" lIns="0" tIns="0" rIns="0" bIns="0" rtlCol="0" anchor="ctr"/>
          <a:lstStyle/>
          <a:p>
            <a:pPr marL="0" indent="0">
              <a:buNone/>
            </a:pPr>
            <a:r>
              <a:rPr lang="de-DE" sz="1200" b="1" i="1" noProof="0" dirty="0">
                <a:solidFill>
                  <a:srgbClr val="B85042"/>
                </a:solidFill>
                <a:latin typeface="Calibri" pitchFamily="34" charset="0"/>
                <a:ea typeface="Calibri" pitchFamily="34" charset="-122"/>
                <a:cs typeface="Calibri" pitchFamily="34" charset="-120"/>
              </a:rPr>
              <a:t>biodiversityaustria.at/international</a:t>
            </a:r>
            <a:endParaRPr lang="de-DE" sz="1200" noProof="0" dirty="0"/>
          </a:p>
        </p:txBody>
      </p:sp>
      <p:sp>
        <p:nvSpPr>
          <p:cNvPr id="30" name="Text 23"/>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  </a:t>
            </a:r>
            <a:endParaRPr lang="de-DE" sz="900" noProof="0" dirty="0"/>
          </a:p>
        </p:txBody>
      </p:sp>
      <p:sp>
        <p:nvSpPr>
          <p:cNvPr id="31" name="Text 24"/>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
        <p:nvSpPr>
          <p:cNvPr id="35" name="Text 7">
            <a:extLst>
              <a:ext uri="{FF2B5EF4-FFF2-40B4-BE49-F238E27FC236}">
                <a16:creationId xmlns:a16="http://schemas.microsoft.com/office/drawing/2014/main" id="{BD618ECA-4D55-10FA-3B66-095E66E1DF54}"/>
              </a:ext>
            </a:extLst>
          </p:cNvPr>
          <p:cNvSpPr/>
          <p:nvPr/>
        </p:nvSpPr>
        <p:spPr>
          <a:xfrm>
            <a:off x="3004286" y="3048975"/>
            <a:ext cx="2166731" cy="534011"/>
          </a:xfrm>
          <a:prstGeom prst="rect">
            <a:avLst/>
          </a:prstGeom>
          <a:noFill/>
          <a:ln/>
        </p:spPr>
        <p:txBody>
          <a:bodyPr wrap="square" lIns="0" tIns="0" rIns="0" bIns="0" rtlCol="0" anchor="ctr"/>
          <a:lstStyle/>
          <a:p>
            <a:pPr marL="0" indent="0">
              <a:buNone/>
            </a:pPr>
            <a:r>
              <a:rPr lang="de-DE" sz="1300" noProof="0" dirty="0">
                <a:solidFill>
                  <a:srgbClr val="FFFFFF"/>
                </a:solidFill>
                <a:latin typeface="Calibri" pitchFamily="34" charset="0"/>
                <a:ea typeface="Calibri" pitchFamily="34" charset="-122"/>
                <a:cs typeface="Calibri" pitchFamily="34" charset="-120"/>
              </a:rPr>
              <a:t>Wissenschaftliche Leitung: Margarita Hartlieb</a:t>
            </a:r>
            <a:endParaRPr lang="de-DE" sz="1300" noProof="0" dirty="0"/>
          </a:p>
        </p:txBody>
      </p:sp>
      <p:pic>
        <p:nvPicPr>
          <p:cNvPr id="37" name="Grafik 36">
            <a:extLst>
              <a:ext uri="{FF2B5EF4-FFF2-40B4-BE49-F238E27FC236}">
                <a16:creationId xmlns:a16="http://schemas.microsoft.com/office/drawing/2014/main" id="{D9BEDD51-91BC-4046-9050-742D89D9C9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680" y="3904247"/>
            <a:ext cx="1844937" cy="873431"/>
          </a:xfrm>
          <a:prstGeom prst="rect">
            <a:avLst/>
          </a:prstGeom>
        </p:spPr>
      </p:pic>
      <p:pic>
        <p:nvPicPr>
          <p:cNvPr id="43" name="Grafik 42">
            <a:extLst>
              <a:ext uri="{FF2B5EF4-FFF2-40B4-BE49-F238E27FC236}">
                <a16:creationId xmlns:a16="http://schemas.microsoft.com/office/drawing/2014/main" id="{812446B9-AD13-9930-E592-C4703D7622C2}"/>
              </a:ext>
            </a:extLst>
          </p:cNvPr>
          <p:cNvPicPr>
            <a:picLocks noChangeAspect="1"/>
          </p:cNvPicPr>
          <p:nvPr/>
        </p:nvPicPr>
        <p:blipFill>
          <a:blip r:embed="rId9"/>
          <a:stretch>
            <a:fillRect/>
          </a:stretch>
        </p:blipFill>
        <p:spPr>
          <a:xfrm>
            <a:off x="592805" y="2309684"/>
            <a:ext cx="2202576" cy="8209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0.8</a:t>
            </a:r>
            <a:endParaRPr lang="de-DE" sz="1800" noProof="0" dirty="0"/>
          </a:p>
        </p:txBody>
      </p:sp>
      <p:sp>
        <p:nvSpPr>
          <p:cNvPr id="3" name="Text 1"/>
          <p:cNvSpPr/>
          <p:nvPr/>
        </p:nvSpPr>
        <p:spPr>
          <a:xfrm>
            <a:off x="548640" y="777240"/>
            <a:ext cx="10789920" cy="640080"/>
          </a:xfrm>
          <a:prstGeom prst="rect">
            <a:avLst/>
          </a:prstGeom>
          <a:noFill/>
          <a:ln/>
        </p:spPr>
        <p:txBody>
          <a:bodyPr wrap="square" lIns="0" tIns="0" rIns="0" bIns="0" rtlCol="0" anchor="ctr"/>
          <a:lstStyle/>
          <a:p>
            <a:pPr marL="0" indent="0">
              <a:buNone/>
            </a:pPr>
            <a:r>
              <a:rPr lang="de-DE" sz="2700" b="1" noProof="0" dirty="0">
                <a:solidFill>
                  <a:srgbClr val="2C5F2D"/>
                </a:solidFill>
                <a:latin typeface="Cambria" pitchFamily="34" charset="0"/>
                <a:ea typeface="Cambria" pitchFamily="34" charset="-122"/>
                <a:cs typeface="Cambria" pitchFamily="34" charset="-120"/>
              </a:rPr>
              <a:t>Zuständigkeiten für Biodiversität in Österreich</a:t>
            </a:r>
            <a:endParaRPr lang="de-DE" sz="2700" noProof="0" dirty="0"/>
          </a:p>
        </p:txBody>
      </p:sp>
      <p:sp>
        <p:nvSpPr>
          <p:cNvPr id="4" name="Shape 2"/>
          <p:cNvSpPr/>
          <p:nvPr/>
        </p:nvSpPr>
        <p:spPr>
          <a:xfrm>
            <a:off x="548640" y="1691640"/>
            <a:ext cx="5120640" cy="4160520"/>
          </a:xfrm>
          <a:prstGeom prst="roundRect">
            <a:avLst>
              <a:gd name="adj" fmla="val 1758"/>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5" name="Shape 3"/>
          <p:cNvSpPr/>
          <p:nvPr/>
        </p:nvSpPr>
        <p:spPr>
          <a:xfrm>
            <a:off x="1028700" y="1851660"/>
            <a:ext cx="777240" cy="777240"/>
          </a:xfrm>
          <a:prstGeom prst="ellipse">
            <a:avLst/>
          </a:prstGeom>
          <a:solidFill>
            <a:srgbClr val="2C5F2D"/>
          </a:solidFill>
          <a:ln/>
        </p:spPr>
        <p:txBody>
          <a:bodyPr/>
          <a:lstStyle/>
          <a:p>
            <a:endParaRPr lang="de-DE" noProof="0" dirty="0"/>
          </a:p>
        </p:txBody>
      </p:sp>
      <p:pic>
        <p:nvPicPr>
          <p:cNvPr id="6" name="Image 0" descr="/home/claude/icons/landmark_white.png"/>
          <p:cNvPicPr>
            <a:picLocks noChangeAspect="1"/>
          </p:cNvPicPr>
          <p:nvPr/>
        </p:nvPicPr>
        <p:blipFill>
          <a:blip r:embed="rId3"/>
          <a:stretch>
            <a:fillRect/>
          </a:stretch>
        </p:blipFill>
        <p:spPr>
          <a:xfrm>
            <a:off x="1203579" y="2026539"/>
            <a:ext cx="427482" cy="427482"/>
          </a:xfrm>
          <a:prstGeom prst="rect">
            <a:avLst/>
          </a:prstGeom>
        </p:spPr>
      </p:pic>
      <p:sp>
        <p:nvSpPr>
          <p:cNvPr id="7" name="Text 4"/>
          <p:cNvSpPr/>
          <p:nvPr/>
        </p:nvSpPr>
        <p:spPr>
          <a:xfrm>
            <a:off x="1920240" y="1920240"/>
            <a:ext cx="3474720" cy="457200"/>
          </a:xfrm>
          <a:prstGeom prst="rect">
            <a:avLst/>
          </a:prstGeom>
          <a:noFill/>
          <a:ln/>
        </p:spPr>
        <p:txBody>
          <a:bodyPr wrap="square" lIns="0" tIns="0" rIns="0" bIns="0" rtlCol="0" anchor="ctr"/>
          <a:lstStyle/>
          <a:p>
            <a:pPr marL="0" indent="0">
              <a:buNone/>
            </a:pPr>
            <a:r>
              <a:rPr lang="de-DE" sz="1900" b="1" noProof="0" dirty="0">
                <a:solidFill>
                  <a:srgbClr val="2C5F2D"/>
                </a:solidFill>
                <a:latin typeface="Cambria" pitchFamily="34" charset="0"/>
                <a:ea typeface="Cambria" pitchFamily="34" charset="-122"/>
                <a:cs typeface="Cambria" pitchFamily="34" charset="-120"/>
              </a:rPr>
              <a:t>Bund</a:t>
            </a:r>
            <a:endParaRPr lang="de-DE" sz="1900" noProof="0" dirty="0"/>
          </a:p>
        </p:txBody>
      </p:sp>
      <p:sp>
        <p:nvSpPr>
          <p:cNvPr id="8" name="Text 5"/>
          <p:cNvSpPr/>
          <p:nvPr/>
        </p:nvSpPr>
        <p:spPr>
          <a:xfrm>
            <a:off x="914400" y="2697480"/>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27331F"/>
                </a:solidFill>
                <a:latin typeface="Calibri" pitchFamily="34" charset="0"/>
                <a:ea typeface="Calibri" pitchFamily="34" charset="-122"/>
                <a:cs typeface="Calibri" pitchFamily="34" charset="-120"/>
              </a:rPr>
              <a:t>Internationale und EU-weite Koordination</a:t>
            </a:r>
            <a:endParaRPr lang="de-DE" sz="1300" noProof="0" dirty="0"/>
          </a:p>
        </p:txBody>
      </p:sp>
      <p:sp>
        <p:nvSpPr>
          <p:cNvPr id="9" name="Text 6"/>
          <p:cNvSpPr/>
          <p:nvPr/>
        </p:nvSpPr>
        <p:spPr>
          <a:xfrm>
            <a:off x="914400" y="3319272"/>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27331F"/>
                </a:solidFill>
                <a:latin typeface="Calibri" pitchFamily="34" charset="0"/>
                <a:ea typeface="Calibri" pitchFamily="34" charset="-122"/>
                <a:cs typeface="Calibri" pitchFamily="34" charset="-120"/>
              </a:rPr>
              <a:t>Umsetzung von Abkommen und Richtlinien</a:t>
            </a:r>
            <a:endParaRPr lang="de-DE" sz="1300" noProof="0" dirty="0"/>
          </a:p>
        </p:txBody>
      </p:sp>
      <p:sp>
        <p:nvSpPr>
          <p:cNvPr id="10" name="Text 7"/>
          <p:cNvSpPr/>
          <p:nvPr/>
        </p:nvSpPr>
        <p:spPr>
          <a:xfrm>
            <a:off x="914400" y="3941064"/>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27331F"/>
                </a:solidFill>
                <a:latin typeface="Calibri" pitchFamily="34" charset="0"/>
                <a:ea typeface="Calibri" pitchFamily="34" charset="-122"/>
                <a:cs typeface="Calibri" pitchFamily="34" charset="-120"/>
              </a:rPr>
              <a:t>Vertretung Österreichs bei IPBES</a:t>
            </a:r>
            <a:endParaRPr lang="de-DE" sz="1300" noProof="0" dirty="0"/>
          </a:p>
        </p:txBody>
      </p:sp>
      <p:sp>
        <p:nvSpPr>
          <p:cNvPr id="11" name="Text 8"/>
          <p:cNvSpPr/>
          <p:nvPr/>
        </p:nvSpPr>
        <p:spPr>
          <a:xfrm>
            <a:off x="914400" y="4562856"/>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27331F"/>
                </a:solidFill>
                <a:latin typeface="Calibri" pitchFamily="34" charset="0"/>
                <a:ea typeface="Calibri" pitchFamily="34" charset="-122"/>
                <a:cs typeface="Calibri" pitchFamily="34" charset="-120"/>
              </a:rPr>
              <a:t>Biodiversitätskommission als Schnittstelle</a:t>
            </a:r>
            <a:endParaRPr lang="de-DE" sz="1300" noProof="0" dirty="0"/>
          </a:p>
        </p:txBody>
      </p:sp>
      <p:sp>
        <p:nvSpPr>
          <p:cNvPr id="12" name="Shape 9"/>
          <p:cNvSpPr/>
          <p:nvPr/>
        </p:nvSpPr>
        <p:spPr>
          <a:xfrm>
            <a:off x="6126480" y="1691640"/>
            <a:ext cx="5120640" cy="4160520"/>
          </a:xfrm>
          <a:prstGeom prst="roundRect">
            <a:avLst>
              <a:gd name="adj" fmla="val 1758"/>
            </a:avLst>
          </a:prstGeom>
          <a:solidFill>
            <a:srgbClr val="2C5F2D"/>
          </a:solidFill>
          <a:ln/>
          <a:effectLst>
            <a:outerShdw blurRad="101600" dist="38100" dir="2700000" algn="bl" rotWithShape="0">
              <a:srgbClr val="1E4220">
                <a:alpha val="18000"/>
              </a:srgbClr>
            </a:outerShdw>
          </a:effectLst>
        </p:spPr>
        <p:txBody>
          <a:bodyPr/>
          <a:lstStyle/>
          <a:p>
            <a:endParaRPr lang="de-DE" noProof="0" dirty="0"/>
          </a:p>
        </p:txBody>
      </p:sp>
      <p:sp>
        <p:nvSpPr>
          <p:cNvPr id="13" name="Shape 10"/>
          <p:cNvSpPr/>
          <p:nvPr/>
        </p:nvSpPr>
        <p:spPr>
          <a:xfrm>
            <a:off x="6606540" y="1851660"/>
            <a:ext cx="777240" cy="777240"/>
          </a:xfrm>
          <a:prstGeom prst="ellipse">
            <a:avLst/>
          </a:prstGeom>
          <a:solidFill>
            <a:srgbClr val="FFFFFF"/>
          </a:solidFill>
          <a:ln/>
        </p:spPr>
        <p:txBody>
          <a:bodyPr/>
          <a:lstStyle/>
          <a:p>
            <a:endParaRPr lang="de-DE" noProof="0" dirty="0"/>
          </a:p>
        </p:txBody>
      </p:sp>
      <p:pic>
        <p:nvPicPr>
          <p:cNvPr id="14" name="Image 1" descr="/home/claude/icons/map_forest.png"/>
          <p:cNvPicPr>
            <a:picLocks noChangeAspect="1"/>
          </p:cNvPicPr>
          <p:nvPr/>
        </p:nvPicPr>
        <p:blipFill>
          <a:blip r:embed="rId4"/>
          <a:stretch>
            <a:fillRect/>
          </a:stretch>
        </p:blipFill>
        <p:spPr>
          <a:xfrm>
            <a:off x="6781419" y="2026539"/>
            <a:ext cx="427482" cy="427482"/>
          </a:xfrm>
          <a:prstGeom prst="rect">
            <a:avLst/>
          </a:prstGeom>
        </p:spPr>
      </p:pic>
      <p:sp>
        <p:nvSpPr>
          <p:cNvPr id="15" name="Text 11"/>
          <p:cNvSpPr/>
          <p:nvPr/>
        </p:nvSpPr>
        <p:spPr>
          <a:xfrm>
            <a:off x="7498080" y="1920240"/>
            <a:ext cx="3474720" cy="457200"/>
          </a:xfrm>
          <a:prstGeom prst="rect">
            <a:avLst/>
          </a:prstGeom>
          <a:noFill/>
          <a:ln/>
        </p:spPr>
        <p:txBody>
          <a:bodyPr wrap="square" lIns="0" tIns="0" rIns="0" bIns="0" rtlCol="0" anchor="ctr"/>
          <a:lstStyle/>
          <a:p>
            <a:pPr marL="0" indent="0">
              <a:buNone/>
            </a:pPr>
            <a:r>
              <a:rPr lang="de-DE" sz="1900" b="1" noProof="0" dirty="0">
                <a:solidFill>
                  <a:srgbClr val="97BC62"/>
                </a:solidFill>
                <a:latin typeface="Cambria" pitchFamily="34" charset="0"/>
                <a:ea typeface="Cambria" pitchFamily="34" charset="-122"/>
                <a:cs typeface="Cambria" pitchFamily="34" charset="-120"/>
              </a:rPr>
              <a:t>Länder</a:t>
            </a:r>
            <a:endParaRPr lang="de-DE" sz="1900" noProof="0" dirty="0"/>
          </a:p>
        </p:txBody>
      </p:sp>
      <p:sp>
        <p:nvSpPr>
          <p:cNvPr id="16" name="Text 12"/>
          <p:cNvSpPr/>
          <p:nvPr/>
        </p:nvSpPr>
        <p:spPr>
          <a:xfrm>
            <a:off x="6492240" y="2697480"/>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FFFFFF"/>
                </a:solidFill>
                <a:latin typeface="Calibri" pitchFamily="34" charset="0"/>
                <a:ea typeface="Calibri" pitchFamily="34" charset="-122"/>
                <a:cs typeface="Calibri" pitchFamily="34" charset="-120"/>
              </a:rPr>
              <a:t>Legislative Zuständigkeit für Naturschutz</a:t>
            </a:r>
            <a:endParaRPr lang="de-DE" sz="1300" noProof="0" dirty="0"/>
          </a:p>
        </p:txBody>
      </p:sp>
      <p:sp>
        <p:nvSpPr>
          <p:cNvPr id="17" name="Text 13"/>
          <p:cNvSpPr/>
          <p:nvPr/>
        </p:nvSpPr>
        <p:spPr>
          <a:xfrm>
            <a:off x="6492240" y="3319272"/>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FFFFFF"/>
                </a:solidFill>
                <a:latin typeface="Calibri" pitchFamily="34" charset="0"/>
                <a:ea typeface="Calibri" pitchFamily="34" charset="-122"/>
                <a:cs typeface="Calibri" pitchFamily="34" charset="-120"/>
              </a:rPr>
              <a:t>Eigene Landes-Naturschutzgesetze</a:t>
            </a:r>
            <a:endParaRPr lang="de-DE" sz="1300" noProof="0" dirty="0"/>
          </a:p>
        </p:txBody>
      </p:sp>
      <p:sp>
        <p:nvSpPr>
          <p:cNvPr id="18" name="Text 14"/>
          <p:cNvSpPr/>
          <p:nvPr/>
        </p:nvSpPr>
        <p:spPr>
          <a:xfrm>
            <a:off x="6492240" y="3941064"/>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FFFFFF"/>
                </a:solidFill>
                <a:latin typeface="Calibri" pitchFamily="34" charset="0"/>
                <a:ea typeface="Calibri" pitchFamily="34" charset="-122"/>
                <a:cs typeface="Calibri" pitchFamily="34" charset="-120"/>
              </a:rPr>
              <a:t>Naturschutzabteilungen: Nationalparks, Schutzgebiete</a:t>
            </a:r>
            <a:endParaRPr lang="de-DE" sz="1300" noProof="0" dirty="0"/>
          </a:p>
        </p:txBody>
      </p:sp>
      <p:sp>
        <p:nvSpPr>
          <p:cNvPr id="19" name="Text 15"/>
          <p:cNvSpPr/>
          <p:nvPr/>
        </p:nvSpPr>
        <p:spPr>
          <a:xfrm>
            <a:off x="6492240" y="4562856"/>
            <a:ext cx="4389120" cy="548640"/>
          </a:xfrm>
          <a:prstGeom prst="rect">
            <a:avLst/>
          </a:prstGeom>
          <a:noFill/>
          <a:ln/>
        </p:spPr>
        <p:txBody>
          <a:bodyPr wrap="square" lIns="0" tIns="0" rIns="0" bIns="0" rtlCol="0" anchor="ctr"/>
          <a:lstStyle/>
          <a:p>
            <a:pPr marL="342900" indent="-342900">
              <a:buSzPct val="100000"/>
              <a:buChar char="•"/>
            </a:pPr>
            <a:r>
              <a:rPr lang="de-DE" sz="1300" noProof="0" dirty="0">
                <a:solidFill>
                  <a:srgbClr val="FFFFFF"/>
                </a:solidFill>
                <a:latin typeface="Calibri" pitchFamily="34" charset="0"/>
                <a:ea typeface="Calibri" pitchFamily="34" charset="-122"/>
                <a:cs typeface="Calibri" pitchFamily="34" charset="-120"/>
              </a:rPr>
              <a:t>Bezirksverwaltung: Naturschutzbehörde 1. Instanz</a:t>
            </a:r>
            <a:endParaRPr lang="de-DE" sz="1300" noProof="0" dirty="0"/>
          </a:p>
        </p:txBody>
      </p:sp>
      <p:sp>
        <p:nvSpPr>
          <p:cNvPr id="20" name="Shape 16"/>
          <p:cNvSpPr/>
          <p:nvPr/>
        </p:nvSpPr>
        <p:spPr>
          <a:xfrm>
            <a:off x="548640" y="5943600"/>
            <a:ext cx="10881360" cy="502920"/>
          </a:xfrm>
          <a:prstGeom prst="roundRect">
            <a:avLst>
              <a:gd name="adj" fmla="val 10909"/>
            </a:avLst>
          </a:prstGeom>
          <a:solidFill>
            <a:srgbClr val="FBEAE6"/>
          </a:solidFill>
          <a:ln/>
        </p:spPr>
        <p:txBody>
          <a:bodyPr/>
          <a:lstStyle/>
          <a:p>
            <a:endParaRPr lang="de-DE" noProof="0" dirty="0"/>
          </a:p>
        </p:txBody>
      </p:sp>
      <p:sp>
        <p:nvSpPr>
          <p:cNvPr id="21" name="Text 17"/>
          <p:cNvSpPr/>
          <p:nvPr/>
        </p:nvSpPr>
        <p:spPr>
          <a:xfrm>
            <a:off x="822960" y="5943600"/>
            <a:ext cx="10332720" cy="502920"/>
          </a:xfrm>
          <a:prstGeom prst="rect">
            <a:avLst/>
          </a:prstGeom>
          <a:noFill/>
          <a:ln/>
        </p:spPr>
        <p:txBody>
          <a:bodyPr wrap="square" lIns="0" tIns="0" rIns="0" bIns="0" rtlCol="0" anchor="ctr"/>
          <a:lstStyle/>
          <a:p>
            <a:pPr marL="0" indent="0">
              <a:buNone/>
            </a:pPr>
            <a:r>
              <a:rPr lang="de-DE" sz="1250" b="1" i="1" noProof="0" dirty="0">
                <a:solidFill>
                  <a:srgbClr val="B85042"/>
                </a:solidFill>
                <a:latin typeface="Calibri" pitchFamily="34" charset="0"/>
                <a:ea typeface="Calibri" pitchFamily="34" charset="-122"/>
                <a:cs typeface="Calibri" pitchFamily="34" charset="-120"/>
              </a:rPr>
              <a:t>→ Genau deshalb sind Sie auf Landesebene zentrale </a:t>
            </a:r>
            <a:r>
              <a:rPr lang="de-DE" sz="1250" b="1" i="1" noProof="0" dirty="0" err="1">
                <a:solidFill>
                  <a:srgbClr val="B85042"/>
                </a:solidFill>
                <a:latin typeface="Calibri" pitchFamily="34" charset="0"/>
                <a:ea typeface="Calibri" pitchFamily="34" charset="-122"/>
                <a:cs typeface="Calibri" pitchFamily="34" charset="-120"/>
              </a:rPr>
              <a:t>Akteur:innen</a:t>
            </a:r>
            <a:r>
              <a:rPr lang="de-DE" sz="1250" b="1" i="1" noProof="0" dirty="0">
                <a:solidFill>
                  <a:srgbClr val="B85042"/>
                </a:solidFill>
                <a:latin typeface="Calibri" pitchFamily="34" charset="0"/>
                <a:ea typeface="Calibri" pitchFamily="34" charset="-122"/>
                <a:cs typeface="Calibri" pitchFamily="34" charset="-120"/>
              </a:rPr>
              <a:t> für die Umsetzung.</a:t>
            </a:r>
            <a:endParaRPr lang="de-DE" sz="1250" noProof="0" dirty="0"/>
          </a:p>
        </p:txBody>
      </p:sp>
      <p:sp>
        <p:nvSpPr>
          <p:cNvPr id="22" name="Text 18"/>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 </a:t>
            </a:r>
            <a:endParaRPr lang="de-DE" sz="900" noProof="0" dirty="0"/>
          </a:p>
        </p:txBody>
      </p:sp>
      <p:sp>
        <p:nvSpPr>
          <p:cNvPr id="23" name="Text 19"/>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3716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0.9</a:t>
            </a:r>
            <a:endParaRPr lang="de-DE" sz="1800" noProof="0" dirty="0"/>
          </a:p>
        </p:txBody>
      </p:sp>
      <p:sp>
        <p:nvSpPr>
          <p:cNvPr id="3" name="Text 1"/>
          <p:cNvSpPr/>
          <p:nvPr/>
        </p:nvSpPr>
        <p:spPr>
          <a:xfrm>
            <a:off x="548640" y="777240"/>
            <a:ext cx="10515600" cy="640080"/>
          </a:xfrm>
          <a:prstGeom prst="rect">
            <a:avLst/>
          </a:prstGeom>
          <a:noFill/>
          <a:ln/>
        </p:spPr>
        <p:txBody>
          <a:bodyPr wrap="square" lIns="0" tIns="0" rIns="0" bIns="0" rtlCol="0" anchor="ctr"/>
          <a:lstStyle/>
          <a:p>
            <a:pPr marL="0" indent="0">
              <a:buNone/>
            </a:pPr>
            <a:r>
              <a:rPr lang="de-DE" sz="3000" b="1" noProof="0" dirty="0">
                <a:solidFill>
                  <a:srgbClr val="2C5F2D"/>
                </a:solidFill>
                <a:latin typeface="Cambria" pitchFamily="34" charset="0"/>
                <a:ea typeface="Cambria" pitchFamily="34" charset="-122"/>
                <a:cs typeface="Cambria" pitchFamily="34" charset="-120"/>
              </a:rPr>
              <a:t>Überblick: Was erwartet Sie heute?</a:t>
            </a:r>
            <a:endParaRPr lang="de-DE" sz="3000" noProof="0" dirty="0"/>
          </a:p>
        </p:txBody>
      </p:sp>
      <p:sp>
        <p:nvSpPr>
          <p:cNvPr id="4" name="Shape 2"/>
          <p:cNvSpPr/>
          <p:nvPr/>
        </p:nvSpPr>
        <p:spPr>
          <a:xfrm>
            <a:off x="548640" y="1691640"/>
            <a:ext cx="3383280" cy="2331720"/>
          </a:xfrm>
          <a:prstGeom prst="roundRect">
            <a:avLst>
              <a:gd name="adj" fmla="val 3137"/>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5" name="Text 3"/>
          <p:cNvSpPr/>
          <p:nvPr/>
        </p:nvSpPr>
        <p:spPr>
          <a:xfrm>
            <a:off x="731520" y="1828800"/>
            <a:ext cx="640080" cy="548640"/>
          </a:xfrm>
          <a:prstGeom prst="rect">
            <a:avLst/>
          </a:prstGeom>
          <a:noFill/>
          <a:ln/>
        </p:spPr>
        <p:txBody>
          <a:bodyPr wrap="square" lIns="0" tIns="0" rIns="0" bIns="0" rtlCol="0" anchor="ctr"/>
          <a:lstStyle/>
          <a:p>
            <a:pPr marL="0" indent="0">
              <a:buNone/>
            </a:pPr>
            <a:r>
              <a:rPr lang="de-DE" sz="2400" b="1" noProof="0" dirty="0">
                <a:solidFill>
                  <a:srgbClr val="B85042"/>
                </a:solidFill>
                <a:latin typeface="Cambria" pitchFamily="34" charset="0"/>
                <a:ea typeface="Cambria" pitchFamily="34" charset="-122"/>
                <a:cs typeface="Cambria" pitchFamily="34" charset="-120"/>
              </a:rPr>
              <a:t>1</a:t>
            </a:r>
            <a:endParaRPr lang="de-DE" sz="2400" noProof="0" dirty="0"/>
          </a:p>
        </p:txBody>
      </p:sp>
      <p:sp>
        <p:nvSpPr>
          <p:cNvPr id="6" name="Shape 4"/>
          <p:cNvSpPr/>
          <p:nvPr/>
        </p:nvSpPr>
        <p:spPr>
          <a:xfrm>
            <a:off x="2994660" y="1805940"/>
            <a:ext cx="685800" cy="685800"/>
          </a:xfrm>
          <a:prstGeom prst="ellipse">
            <a:avLst/>
          </a:prstGeom>
          <a:solidFill>
            <a:srgbClr val="2C5F2D"/>
          </a:solidFill>
          <a:ln/>
        </p:spPr>
        <p:txBody>
          <a:bodyPr/>
          <a:lstStyle/>
          <a:p>
            <a:endParaRPr lang="de-DE" noProof="0" dirty="0"/>
          </a:p>
        </p:txBody>
      </p:sp>
      <p:pic>
        <p:nvPicPr>
          <p:cNvPr id="7" name="Image 0" descr="/home/claude/icons/seedling_white.png"/>
          <p:cNvPicPr>
            <a:picLocks noChangeAspect="1"/>
          </p:cNvPicPr>
          <p:nvPr/>
        </p:nvPicPr>
        <p:blipFill>
          <a:blip r:embed="rId3"/>
          <a:stretch>
            <a:fillRect/>
          </a:stretch>
        </p:blipFill>
        <p:spPr>
          <a:xfrm>
            <a:off x="3148965" y="1960245"/>
            <a:ext cx="377190" cy="377190"/>
          </a:xfrm>
          <a:prstGeom prst="rect">
            <a:avLst/>
          </a:prstGeom>
        </p:spPr>
      </p:pic>
      <p:sp>
        <p:nvSpPr>
          <p:cNvPr id="8" name="Text 5"/>
          <p:cNvSpPr/>
          <p:nvPr/>
        </p:nvSpPr>
        <p:spPr>
          <a:xfrm>
            <a:off x="777240" y="2514600"/>
            <a:ext cx="2926080" cy="502920"/>
          </a:xfrm>
          <a:prstGeom prst="rect">
            <a:avLst/>
          </a:prstGeom>
          <a:noFill/>
          <a:ln/>
        </p:spPr>
        <p:txBody>
          <a:bodyPr wrap="square" lIns="0" tIns="0" rIns="0" bIns="0" rtlCol="0" anchor="ctr"/>
          <a:lstStyle/>
          <a:p>
            <a:pPr marL="0" indent="0">
              <a:buNone/>
            </a:pPr>
            <a:r>
              <a:rPr lang="de-DE" sz="1550" b="1" noProof="0" dirty="0">
                <a:solidFill>
                  <a:srgbClr val="2C5F2D"/>
                </a:solidFill>
                <a:latin typeface="Cambria" pitchFamily="34" charset="0"/>
                <a:ea typeface="Cambria" pitchFamily="34" charset="-122"/>
                <a:cs typeface="Cambria" pitchFamily="34" charset="-120"/>
              </a:rPr>
              <a:t>Nexus Assessment</a:t>
            </a:r>
            <a:endParaRPr lang="de-DE" sz="1550" noProof="0" dirty="0"/>
          </a:p>
        </p:txBody>
      </p:sp>
      <p:sp>
        <p:nvSpPr>
          <p:cNvPr id="9" name="Text 6"/>
          <p:cNvSpPr/>
          <p:nvPr/>
        </p:nvSpPr>
        <p:spPr>
          <a:xfrm>
            <a:off x="777240" y="3017520"/>
            <a:ext cx="2926080" cy="868680"/>
          </a:xfrm>
          <a:prstGeom prst="rect">
            <a:avLst/>
          </a:prstGeom>
          <a:noFill/>
          <a:ln/>
        </p:spPr>
        <p:txBody>
          <a:bodyPr wrap="square" lIns="0" tIns="0" rIns="0" bIns="0" rtlCol="0" anchor="ctr"/>
          <a:lstStyle/>
          <a:p>
            <a:pPr marL="0" indent="0">
              <a:buNone/>
            </a:pPr>
            <a:endParaRPr lang="de-DE" sz="1150" noProof="0" dirty="0"/>
          </a:p>
        </p:txBody>
      </p:sp>
      <p:sp>
        <p:nvSpPr>
          <p:cNvPr id="10" name="Shape 7"/>
          <p:cNvSpPr/>
          <p:nvPr/>
        </p:nvSpPr>
        <p:spPr>
          <a:xfrm>
            <a:off x="8031480" y="1691640"/>
            <a:ext cx="3383280" cy="2331720"/>
          </a:xfrm>
          <a:prstGeom prst="roundRect">
            <a:avLst>
              <a:gd name="adj" fmla="val 3137"/>
            </a:avLst>
          </a:prstGeom>
          <a:solidFill>
            <a:srgbClr val="F7F6F2"/>
          </a:solidFill>
          <a:ln/>
          <a:effectLst>
            <a:outerShdw blurRad="101600" dist="38100" dir="2700000" algn="bl" rotWithShape="0">
              <a:srgbClr val="1E4220">
                <a:alpha val="18000"/>
              </a:srgbClr>
            </a:outerShdw>
          </a:effectLst>
        </p:spPr>
        <p:txBody>
          <a:bodyPr/>
          <a:lstStyle/>
          <a:p>
            <a:endParaRPr lang="de-DE" noProof="0" dirty="0"/>
          </a:p>
        </p:txBody>
      </p:sp>
      <p:sp>
        <p:nvSpPr>
          <p:cNvPr id="11" name="Text 8"/>
          <p:cNvSpPr/>
          <p:nvPr/>
        </p:nvSpPr>
        <p:spPr>
          <a:xfrm>
            <a:off x="8214360" y="1828800"/>
            <a:ext cx="640080" cy="548640"/>
          </a:xfrm>
          <a:prstGeom prst="rect">
            <a:avLst/>
          </a:prstGeom>
          <a:noFill/>
          <a:ln/>
        </p:spPr>
        <p:txBody>
          <a:bodyPr wrap="square" lIns="0" tIns="0" rIns="0" bIns="0" rtlCol="0" anchor="ctr"/>
          <a:lstStyle/>
          <a:p>
            <a:pPr marL="0" indent="0">
              <a:buNone/>
            </a:pPr>
            <a:r>
              <a:rPr lang="de-DE" sz="2400" b="1" noProof="0" dirty="0">
                <a:solidFill>
                  <a:srgbClr val="B85042"/>
                </a:solidFill>
                <a:latin typeface="Cambria" pitchFamily="34" charset="0"/>
                <a:ea typeface="Cambria" pitchFamily="34" charset="-122"/>
                <a:cs typeface="Cambria" pitchFamily="34" charset="-120"/>
              </a:rPr>
              <a:t>2</a:t>
            </a:r>
            <a:endParaRPr lang="de-DE" sz="2400" noProof="0" dirty="0"/>
          </a:p>
        </p:txBody>
      </p:sp>
      <p:sp>
        <p:nvSpPr>
          <p:cNvPr id="12" name="Shape 9"/>
          <p:cNvSpPr/>
          <p:nvPr/>
        </p:nvSpPr>
        <p:spPr>
          <a:xfrm>
            <a:off x="10477500" y="1805940"/>
            <a:ext cx="685800" cy="685800"/>
          </a:xfrm>
          <a:prstGeom prst="ellipse">
            <a:avLst/>
          </a:prstGeom>
          <a:solidFill>
            <a:srgbClr val="2C5F2D"/>
          </a:solidFill>
          <a:ln/>
        </p:spPr>
        <p:txBody>
          <a:bodyPr/>
          <a:lstStyle/>
          <a:p>
            <a:endParaRPr lang="de-DE" noProof="0" dirty="0"/>
          </a:p>
        </p:txBody>
      </p:sp>
      <p:pic>
        <p:nvPicPr>
          <p:cNvPr id="13" name="Image 1" descr="/home/claude/icons/leaf_white.png"/>
          <p:cNvPicPr>
            <a:picLocks noChangeAspect="1"/>
          </p:cNvPicPr>
          <p:nvPr/>
        </p:nvPicPr>
        <p:blipFill>
          <a:blip r:embed="rId4"/>
          <a:stretch>
            <a:fillRect/>
          </a:stretch>
        </p:blipFill>
        <p:spPr>
          <a:xfrm>
            <a:off x="10631805" y="1960245"/>
            <a:ext cx="377190" cy="377190"/>
          </a:xfrm>
          <a:prstGeom prst="rect">
            <a:avLst/>
          </a:prstGeom>
        </p:spPr>
      </p:pic>
      <p:sp>
        <p:nvSpPr>
          <p:cNvPr id="14" name="Text 10"/>
          <p:cNvSpPr/>
          <p:nvPr/>
        </p:nvSpPr>
        <p:spPr>
          <a:xfrm>
            <a:off x="8260080" y="2514600"/>
            <a:ext cx="2926080" cy="502920"/>
          </a:xfrm>
          <a:prstGeom prst="rect">
            <a:avLst/>
          </a:prstGeom>
          <a:noFill/>
          <a:ln/>
        </p:spPr>
        <p:txBody>
          <a:bodyPr wrap="square" lIns="0" tIns="0" rIns="0" bIns="0" rtlCol="0" anchor="ctr"/>
          <a:lstStyle/>
          <a:p>
            <a:pPr marL="0" indent="0">
              <a:buNone/>
            </a:pPr>
            <a:r>
              <a:rPr lang="de-DE" sz="1550" b="1" noProof="0" dirty="0">
                <a:solidFill>
                  <a:srgbClr val="2C5F2D"/>
                </a:solidFill>
                <a:latin typeface="Cambria" pitchFamily="34" charset="0"/>
                <a:ea typeface="Cambria" pitchFamily="34" charset="-122"/>
                <a:cs typeface="Cambria" pitchFamily="34" charset="-120"/>
              </a:rPr>
              <a:t>Transformative Change</a:t>
            </a:r>
            <a:endParaRPr lang="de-DE" sz="1550" noProof="0" dirty="0"/>
          </a:p>
        </p:txBody>
      </p:sp>
      <p:sp>
        <p:nvSpPr>
          <p:cNvPr id="15" name="Text 11"/>
          <p:cNvSpPr/>
          <p:nvPr/>
        </p:nvSpPr>
        <p:spPr>
          <a:xfrm>
            <a:off x="8260080" y="3017520"/>
            <a:ext cx="2926080" cy="868680"/>
          </a:xfrm>
          <a:prstGeom prst="rect">
            <a:avLst/>
          </a:prstGeom>
          <a:noFill/>
          <a:ln/>
        </p:spPr>
        <p:txBody>
          <a:bodyPr wrap="square" lIns="0" tIns="0" rIns="0" bIns="0" rtlCol="0" anchor="ctr"/>
          <a:lstStyle/>
          <a:p>
            <a:pPr marL="0" indent="0">
              <a:buNone/>
            </a:pPr>
            <a:endParaRPr lang="de-DE" sz="1150" noProof="0" dirty="0"/>
          </a:p>
        </p:txBody>
      </p:sp>
      <p:pic>
        <p:nvPicPr>
          <p:cNvPr id="19" name="Image 2" descr="/home/claude/icons/building_white.png"/>
          <p:cNvPicPr>
            <a:picLocks noChangeAspect="1"/>
          </p:cNvPicPr>
          <p:nvPr/>
        </p:nvPicPr>
        <p:blipFill>
          <a:blip r:embed="rId5"/>
          <a:stretch>
            <a:fillRect/>
          </a:stretch>
        </p:blipFill>
        <p:spPr>
          <a:xfrm>
            <a:off x="10555605" y="1960245"/>
            <a:ext cx="377190" cy="377190"/>
          </a:xfrm>
          <a:prstGeom prst="rect">
            <a:avLst/>
          </a:prstGeom>
        </p:spPr>
      </p:pic>
      <p:sp>
        <p:nvSpPr>
          <p:cNvPr id="22" name="Shape 17"/>
          <p:cNvSpPr/>
          <p:nvPr/>
        </p:nvSpPr>
        <p:spPr>
          <a:xfrm>
            <a:off x="548640" y="4343400"/>
            <a:ext cx="10881360" cy="1554480"/>
          </a:xfrm>
          <a:prstGeom prst="roundRect">
            <a:avLst>
              <a:gd name="adj" fmla="val 4706"/>
            </a:avLst>
          </a:prstGeom>
          <a:solidFill>
            <a:srgbClr val="2C5F2D"/>
          </a:solidFill>
          <a:ln/>
        </p:spPr>
        <p:txBody>
          <a:bodyPr/>
          <a:lstStyle/>
          <a:p>
            <a:endParaRPr lang="de-DE" noProof="0" dirty="0"/>
          </a:p>
        </p:txBody>
      </p:sp>
      <p:sp>
        <p:nvSpPr>
          <p:cNvPr id="23" name="Shape 18"/>
          <p:cNvSpPr/>
          <p:nvPr/>
        </p:nvSpPr>
        <p:spPr>
          <a:xfrm>
            <a:off x="1005840" y="4709160"/>
            <a:ext cx="822960" cy="822960"/>
          </a:xfrm>
          <a:prstGeom prst="ellipse">
            <a:avLst/>
          </a:prstGeom>
          <a:solidFill>
            <a:srgbClr val="FFFFFF"/>
          </a:solidFill>
          <a:ln/>
        </p:spPr>
        <p:txBody>
          <a:bodyPr/>
          <a:lstStyle/>
          <a:p>
            <a:endParaRPr lang="de-DE" noProof="0" dirty="0"/>
          </a:p>
        </p:txBody>
      </p:sp>
      <p:pic>
        <p:nvPicPr>
          <p:cNvPr id="24" name="Image 3" descr="/home/claude/icons/users_forest.png"/>
          <p:cNvPicPr>
            <a:picLocks noChangeAspect="1"/>
          </p:cNvPicPr>
          <p:nvPr/>
        </p:nvPicPr>
        <p:blipFill>
          <a:blip r:embed="rId6"/>
          <a:stretch>
            <a:fillRect/>
          </a:stretch>
        </p:blipFill>
        <p:spPr>
          <a:xfrm>
            <a:off x="1191006" y="4894326"/>
            <a:ext cx="452628" cy="452628"/>
          </a:xfrm>
          <a:prstGeom prst="rect">
            <a:avLst/>
          </a:prstGeom>
        </p:spPr>
      </p:pic>
      <p:sp>
        <p:nvSpPr>
          <p:cNvPr id="25" name="Text 19"/>
          <p:cNvSpPr/>
          <p:nvPr/>
        </p:nvSpPr>
        <p:spPr>
          <a:xfrm>
            <a:off x="2011680" y="4526280"/>
            <a:ext cx="9052560" cy="914400"/>
          </a:xfrm>
          <a:prstGeom prst="rect">
            <a:avLst/>
          </a:prstGeom>
          <a:noFill/>
          <a:ln/>
        </p:spPr>
        <p:txBody>
          <a:bodyPr wrap="square" lIns="0" tIns="0" rIns="0" bIns="0" rtlCol="0" anchor="ctr"/>
          <a:lstStyle/>
          <a:p>
            <a:pPr marL="0" indent="0">
              <a:buNone/>
            </a:pPr>
            <a:r>
              <a:rPr lang="de-DE" sz="1400" noProof="0" dirty="0">
                <a:solidFill>
                  <a:srgbClr val="FFFFFF"/>
                </a:solidFill>
                <a:latin typeface="Calibri" pitchFamily="34" charset="0"/>
                <a:ea typeface="Calibri" pitchFamily="34" charset="-122"/>
                <a:cs typeface="Calibri" pitchFamily="34" charset="-120"/>
              </a:rPr>
              <a:t>Im Anschluss an die Vorträge: interaktive Übungen + Liste der Methoden, die in diesem Workshop angewandt werden</a:t>
            </a:r>
            <a:endParaRPr lang="de-DE" sz="1400" noProof="0" dirty="0"/>
          </a:p>
        </p:txBody>
      </p:sp>
      <p:sp>
        <p:nvSpPr>
          <p:cNvPr id="26" name="Text 20"/>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Einstieg</a:t>
            </a:r>
            <a:endParaRPr lang="de-DE" sz="900" noProof="0" dirty="0"/>
          </a:p>
        </p:txBody>
      </p:sp>
      <p:sp>
        <p:nvSpPr>
          <p:cNvPr id="27" name="Text 21"/>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2C5F2D"/>
        </a:solidFill>
        <a:effectLst/>
      </p:bgPr>
    </p:bg>
    <p:spTree>
      <p:nvGrpSpPr>
        <p:cNvPr id="1" name=""/>
        <p:cNvGrpSpPr/>
        <p:nvPr/>
      </p:nvGrpSpPr>
      <p:grpSpPr>
        <a:xfrm>
          <a:off x="0" y="0"/>
          <a:ext cx="0" cy="0"/>
          <a:chOff x="0" y="0"/>
          <a:chExt cx="0" cy="0"/>
        </a:xfrm>
      </p:grpSpPr>
      <p:sp>
        <p:nvSpPr>
          <p:cNvPr id="2" name="Text 0"/>
          <p:cNvSpPr/>
          <p:nvPr/>
        </p:nvSpPr>
        <p:spPr>
          <a:xfrm>
            <a:off x="822960" y="2468880"/>
            <a:ext cx="10058400" cy="457200"/>
          </a:xfrm>
          <a:prstGeom prst="rect">
            <a:avLst/>
          </a:prstGeom>
          <a:noFill/>
          <a:ln/>
        </p:spPr>
        <p:txBody>
          <a:bodyPr wrap="square" lIns="0" tIns="0" rIns="0" bIns="0" rtlCol="0" anchor="ctr"/>
          <a:lstStyle/>
          <a:p>
            <a:pPr marL="0" indent="0">
              <a:buNone/>
            </a:pPr>
            <a:r>
              <a:rPr lang="de-DE" sz="1400" b="1" kern="0" spc="200" noProof="0" dirty="0">
                <a:solidFill>
                  <a:srgbClr val="97BC62"/>
                </a:solidFill>
                <a:latin typeface="Calibri" pitchFamily="34" charset="0"/>
                <a:ea typeface="Calibri" pitchFamily="34" charset="-122"/>
                <a:cs typeface="Calibri" pitchFamily="34" charset="-120"/>
              </a:rPr>
              <a:t>VERTIEFUNGSFOLIEN</a:t>
            </a:r>
            <a:endParaRPr lang="de-DE" sz="1400" noProof="0" dirty="0"/>
          </a:p>
        </p:txBody>
      </p:sp>
      <p:sp>
        <p:nvSpPr>
          <p:cNvPr id="3" name="Text 1"/>
          <p:cNvSpPr/>
          <p:nvPr/>
        </p:nvSpPr>
        <p:spPr>
          <a:xfrm>
            <a:off x="822960" y="2926080"/>
            <a:ext cx="10058400" cy="1554480"/>
          </a:xfrm>
          <a:prstGeom prst="rect">
            <a:avLst/>
          </a:prstGeom>
          <a:noFill/>
          <a:ln/>
        </p:spPr>
        <p:txBody>
          <a:bodyPr wrap="square" lIns="0" tIns="0" rIns="0" bIns="0" rtlCol="0" anchor="ctr"/>
          <a:lstStyle/>
          <a:p>
            <a:pPr marL="0" indent="0">
              <a:buNone/>
            </a:pPr>
            <a:r>
              <a:rPr lang="de-DE" sz="3200" b="1" noProof="0" dirty="0">
                <a:solidFill>
                  <a:srgbClr val="FFFFFF"/>
                </a:solidFill>
                <a:latin typeface="Cambria" pitchFamily="34" charset="0"/>
                <a:ea typeface="Cambria" pitchFamily="34" charset="-122"/>
                <a:cs typeface="Cambria" pitchFamily="34" charset="-120"/>
              </a:rPr>
              <a:t>Zielgruppenspezifische Brücke</a:t>
            </a:r>
            <a:endParaRPr lang="de-DE" sz="3200" noProof="0" dirty="0"/>
          </a:p>
          <a:p>
            <a:pPr marL="0" indent="0">
              <a:buNone/>
            </a:pPr>
            <a:r>
              <a:rPr lang="de-DE" sz="3200" b="1" noProof="0" dirty="0">
                <a:solidFill>
                  <a:srgbClr val="FFFFFF"/>
                </a:solidFill>
                <a:latin typeface="Cambria" pitchFamily="34" charset="0"/>
                <a:ea typeface="Cambria" pitchFamily="34" charset="-122"/>
                <a:cs typeface="Cambria" pitchFamily="34" charset="-120"/>
              </a:rPr>
              <a:t>zum ersten Assessment-Modul</a:t>
            </a:r>
            <a:endParaRPr lang="de-DE" sz="3200" noProof="0" dirty="0"/>
          </a:p>
        </p:txBody>
      </p:sp>
      <p:sp>
        <p:nvSpPr>
          <p:cNvPr id="4" name="Text 2"/>
          <p:cNvSpPr/>
          <p:nvPr/>
        </p:nvSpPr>
        <p:spPr>
          <a:xfrm>
            <a:off x="822960" y="4480560"/>
            <a:ext cx="10058400" cy="457200"/>
          </a:xfrm>
          <a:prstGeom prst="rect">
            <a:avLst/>
          </a:prstGeom>
          <a:noFill/>
          <a:ln/>
        </p:spPr>
        <p:txBody>
          <a:bodyPr wrap="square" lIns="0" tIns="0" rIns="0" bIns="0" rtlCol="0" anchor="ctr"/>
          <a:lstStyle/>
          <a:p>
            <a:pPr marL="0" indent="0">
              <a:buNone/>
            </a:pPr>
            <a:r>
              <a:rPr lang="de-DE" sz="1400" i="1" noProof="0" dirty="0">
                <a:solidFill>
                  <a:srgbClr val="D7E4C9"/>
                </a:solidFill>
                <a:latin typeface="Calibri" pitchFamily="34" charset="0"/>
                <a:ea typeface="Calibri" pitchFamily="34" charset="-122"/>
                <a:cs typeface="Calibri" pitchFamily="34" charset="-120"/>
              </a:rPr>
              <a:t>Optional — wählen Sie je nach Hauptzielgruppe EINE der drei folgenden Varianten aus</a:t>
            </a:r>
            <a:endParaRPr lang="de-DE" sz="1400"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8288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0.V-A</a:t>
            </a:r>
            <a:endParaRPr lang="de-DE" sz="1800" noProof="0" dirty="0"/>
          </a:p>
        </p:txBody>
      </p:sp>
      <p:sp>
        <p:nvSpPr>
          <p:cNvPr id="3" name="Text 1"/>
          <p:cNvSpPr/>
          <p:nvPr/>
        </p:nvSpPr>
        <p:spPr>
          <a:xfrm>
            <a:off x="548640" y="749808"/>
            <a:ext cx="3657600" cy="320040"/>
          </a:xfrm>
          <a:prstGeom prst="rect">
            <a:avLst/>
          </a:prstGeom>
          <a:noFill/>
          <a:ln/>
        </p:spPr>
        <p:txBody>
          <a:bodyPr wrap="square" lIns="0" tIns="0" rIns="0" bIns="0" rtlCol="0" anchor="ctr"/>
          <a:lstStyle/>
          <a:p>
            <a:pPr marL="0" indent="0">
              <a:buNone/>
            </a:pPr>
            <a:r>
              <a:rPr lang="de-DE" sz="1100" b="1" kern="0" spc="100" noProof="0" dirty="0">
                <a:solidFill>
                  <a:srgbClr val="B85042"/>
                </a:solidFill>
                <a:latin typeface="Calibri" pitchFamily="34" charset="0"/>
                <a:ea typeface="Calibri" pitchFamily="34" charset="-122"/>
                <a:cs typeface="Calibri" pitchFamily="34" charset="-120"/>
              </a:rPr>
              <a:t>VERTIEFUNG (OPTIONAL)</a:t>
            </a:r>
            <a:endParaRPr lang="de-DE" sz="1100" noProof="0" dirty="0"/>
          </a:p>
        </p:txBody>
      </p:sp>
      <p:sp>
        <p:nvSpPr>
          <p:cNvPr id="4" name="Text 2"/>
          <p:cNvSpPr/>
          <p:nvPr/>
        </p:nvSpPr>
        <p:spPr>
          <a:xfrm>
            <a:off x="548639" y="1051560"/>
            <a:ext cx="10635827" cy="777240"/>
          </a:xfrm>
          <a:prstGeom prst="rect">
            <a:avLst/>
          </a:prstGeom>
          <a:noFill/>
          <a:ln/>
        </p:spPr>
        <p:txBody>
          <a:bodyPr wrap="square" lIns="0" tIns="0" rIns="0" bIns="0" rtlCol="0" anchor="ctr"/>
          <a:lstStyle/>
          <a:p>
            <a:pPr marL="0" indent="0">
              <a:buNone/>
            </a:pPr>
            <a:r>
              <a:rPr lang="de-DE" sz="2600" b="1" noProof="0" dirty="0">
                <a:solidFill>
                  <a:srgbClr val="2C5F2D"/>
                </a:solidFill>
                <a:latin typeface="Cambria" pitchFamily="34" charset="0"/>
                <a:ea typeface="Cambria" pitchFamily="34" charset="-122"/>
                <a:cs typeface="Cambria" pitchFamily="34" charset="-120"/>
              </a:rPr>
              <a:t>Für Verwaltung &amp; Politik: Welchen Mehrwert bringen IPBES Berichte?</a:t>
            </a:r>
            <a:endParaRPr lang="de-DE" sz="2600" noProof="0" dirty="0"/>
          </a:p>
        </p:txBody>
      </p:sp>
      <p:sp>
        <p:nvSpPr>
          <p:cNvPr id="5" name="Shape 3"/>
          <p:cNvSpPr/>
          <p:nvPr/>
        </p:nvSpPr>
        <p:spPr>
          <a:xfrm>
            <a:off x="914400" y="2286000"/>
            <a:ext cx="1828800" cy="1828800"/>
          </a:xfrm>
          <a:prstGeom prst="ellipse">
            <a:avLst/>
          </a:prstGeom>
          <a:solidFill>
            <a:srgbClr val="F7F6F2"/>
          </a:solidFill>
          <a:ln/>
        </p:spPr>
        <p:txBody>
          <a:bodyPr/>
          <a:lstStyle/>
          <a:p>
            <a:endParaRPr lang="de-DE" noProof="0" dirty="0"/>
          </a:p>
        </p:txBody>
      </p:sp>
      <p:pic>
        <p:nvPicPr>
          <p:cNvPr id="6" name="Image 0" descr="/home/claude/icons/landmark_forest.png"/>
          <p:cNvPicPr>
            <a:picLocks noChangeAspect="1"/>
          </p:cNvPicPr>
          <p:nvPr/>
        </p:nvPicPr>
        <p:blipFill>
          <a:blip r:embed="rId3"/>
          <a:stretch>
            <a:fillRect/>
          </a:stretch>
        </p:blipFill>
        <p:spPr>
          <a:xfrm>
            <a:off x="1325880" y="2697480"/>
            <a:ext cx="1005840" cy="1005840"/>
          </a:xfrm>
          <a:prstGeom prst="rect">
            <a:avLst/>
          </a:prstGeom>
        </p:spPr>
      </p:pic>
      <p:sp>
        <p:nvSpPr>
          <p:cNvPr id="7" name="Shape 4"/>
          <p:cNvSpPr/>
          <p:nvPr/>
        </p:nvSpPr>
        <p:spPr>
          <a:xfrm>
            <a:off x="3657600" y="2286000"/>
            <a:ext cx="128016" cy="128016"/>
          </a:xfrm>
          <a:prstGeom prst="ellipse">
            <a:avLst/>
          </a:prstGeom>
          <a:solidFill>
            <a:srgbClr val="B85042"/>
          </a:solidFill>
          <a:ln/>
        </p:spPr>
        <p:txBody>
          <a:bodyPr/>
          <a:lstStyle/>
          <a:p>
            <a:endParaRPr lang="de-DE" noProof="0" dirty="0"/>
          </a:p>
        </p:txBody>
      </p:sp>
      <p:sp>
        <p:nvSpPr>
          <p:cNvPr id="8" name="Text 5"/>
          <p:cNvSpPr/>
          <p:nvPr/>
        </p:nvSpPr>
        <p:spPr>
          <a:xfrm>
            <a:off x="3977640" y="1965960"/>
            <a:ext cx="7406640" cy="777240"/>
          </a:xfrm>
          <a:prstGeom prst="rect">
            <a:avLst/>
          </a:prstGeom>
          <a:noFill/>
          <a:ln/>
        </p:spPr>
        <p:txBody>
          <a:bodyPr wrap="square" lIns="0" tIns="0" rIns="0" bIns="0" rtlCol="0" anchor="ctr"/>
          <a:lstStyle/>
          <a:p>
            <a:pPr marL="0" indent="0">
              <a:buNone/>
            </a:pPr>
            <a:r>
              <a:rPr lang="de-DE" sz="2000" noProof="0" dirty="0"/>
              <a:t>Wissenschaftlich-fundierte und politisch-legitimierte Wissensbasis für politische Gestaltung </a:t>
            </a:r>
          </a:p>
        </p:txBody>
      </p:sp>
      <p:sp>
        <p:nvSpPr>
          <p:cNvPr id="9" name="Shape 6"/>
          <p:cNvSpPr/>
          <p:nvPr/>
        </p:nvSpPr>
        <p:spPr>
          <a:xfrm>
            <a:off x="3657600" y="3200400"/>
            <a:ext cx="128016" cy="128016"/>
          </a:xfrm>
          <a:prstGeom prst="ellipse">
            <a:avLst/>
          </a:prstGeom>
          <a:solidFill>
            <a:srgbClr val="B85042"/>
          </a:solidFill>
          <a:ln/>
        </p:spPr>
        <p:txBody>
          <a:bodyPr/>
          <a:lstStyle/>
          <a:p>
            <a:endParaRPr lang="de-DE" noProof="0" dirty="0"/>
          </a:p>
        </p:txBody>
      </p:sp>
      <p:sp>
        <p:nvSpPr>
          <p:cNvPr id="10" name="Text 7"/>
          <p:cNvSpPr/>
          <p:nvPr/>
        </p:nvSpPr>
        <p:spPr>
          <a:xfrm>
            <a:off x="3977640" y="28803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Gibt es Potenzial die IPBES-Berichte effektiv zu berücksichtigen? </a:t>
            </a:r>
            <a:endParaRPr lang="de-DE" sz="2000" noProof="0" dirty="0"/>
          </a:p>
        </p:txBody>
      </p:sp>
      <p:sp>
        <p:nvSpPr>
          <p:cNvPr id="11" name="Shape 8"/>
          <p:cNvSpPr/>
          <p:nvPr/>
        </p:nvSpPr>
        <p:spPr>
          <a:xfrm>
            <a:off x="3657600" y="4114800"/>
            <a:ext cx="128016" cy="128016"/>
          </a:xfrm>
          <a:prstGeom prst="ellipse">
            <a:avLst/>
          </a:prstGeom>
          <a:solidFill>
            <a:srgbClr val="B85042"/>
          </a:solidFill>
          <a:ln/>
        </p:spPr>
        <p:txBody>
          <a:bodyPr/>
          <a:lstStyle/>
          <a:p>
            <a:endParaRPr lang="de-DE" noProof="0" dirty="0"/>
          </a:p>
        </p:txBody>
      </p:sp>
      <p:sp>
        <p:nvSpPr>
          <p:cNvPr id="12" name="Text 9"/>
          <p:cNvSpPr/>
          <p:nvPr/>
        </p:nvSpPr>
        <p:spPr>
          <a:xfrm>
            <a:off x="3977640" y="3794760"/>
            <a:ext cx="7406640" cy="777240"/>
          </a:xfrm>
          <a:prstGeom prst="rect">
            <a:avLst/>
          </a:prstGeom>
          <a:noFill/>
          <a:ln/>
        </p:spPr>
        <p:txBody>
          <a:bodyPr wrap="square" lIns="0" tIns="0" rIns="0" bIns="0" rtlCol="0" anchor="ctr"/>
          <a:lstStyle/>
          <a:p>
            <a:r>
              <a:rPr lang="de-DE" sz="2000" noProof="0" dirty="0">
                <a:solidFill>
                  <a:srgbClr val="27331F"/>
                </a:solidFill>
                <a:latin typeface="Calibri" pitchFamily="34" charset="0"/>
                <a:ea typeface="Calibri" pitchFamily="34" charset="-122"/>
                <a:cs typeface="Calibri" pitchFamily="34" charset="-120"/>
              </a:rPr>
              <a:t>Handlungsspielräume und Kompetenzen auf Landesebene: Raumordnung, Naturschutzgesetz, Förderprogramme</a:t>
            </a:r>
            <a:endParaRPr lang="de-DE" sz="2000" noProof="0" dirty="0"/>
          </a:p>
        </p:txBody>
      </p:sp>
      <p:sp>
        <p:nvSpPr>
          <p:cNvPr id="13" name="Text 10"/>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Vertiefungsfolie (optional)</a:t>
            </a:r>
            <a:endParaRPr lang="de-DE" sz="900" noProof="0" dirty="0"/>
          </a:p>
        </p:txBody>
      </p:sp>
      <p:sp>
        <p:nvSpPr>
          <p:cNvPr id="14" name="Text 11"/>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8288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0.V-B</a:t>
            </a:r>
            <a:endParaRPr lang="de-DE" sz="1800" noProof="0" dirty="0"/>
          </a:p>
        </p:txBody>
      </p:sp>
      <p:sp>
        <p:nvSpPr>
          <p:cNvPr id="3" name="Text 1"/>
          <p:cNvSpPr/>
          <p:nvPr/>
        </p:nvSpPr>
        <p:spPr>
          <a:xfrm>
            <a:off x="548640" y="749808"/>
            <a:ext cx="3657600" cy="320040"/>
          </a:xfrm>
          <a:prstGeom prst="rect">
            <a:avLst/>
          </a:prstGeom>
          <a:noFill/>
          <a:ln/>
        </p:spPr>
        <p:txBody>
          <a:bodyPr wrap="square" lIns="0" tIns="0" rIns="0" bIns="0" rtlCol="0" anchor="ctr"/>
          <a:lstStyle/>
          <a:p>
            <a:pPr marL="0" indent="0">
              <a:buNone/>
            </a:pPr>
            <a:r>
              <a:rPr lang="de-DE" sz="1100" b="1" kern="0" spc="100" noProof="0" dirty="0">
                <a:solidFill>
                  <a:srgbClr val="B85042"/>
                </a:solidFill>
                <a:latin typeface="Calibri" pitchFamily="34" charset="0"/>
                <a:ea typeface="Calibri" pitchFamily="34" charset="-122"/>
                <a:cs typeface="Calibri" pitchFamily="34" charset="-120"/>
              </a:rPr>
              <a:t>VERTIEFUNG (OPTIONAL)</a:t>
            </a:r>
            <a:endParaRPr lang="de-DE" sz="1100" noProof="0" dirty="0"/>
          </a:p>
        </p:txBody>
      </p:sp>
      <p:sp>
        <p:nvSpPr>
          <p:cNvPr id="4" name="Text 2"/>
          <p:cNvSpPr/>
          <p:nvPr/>
        </p:nvSpPr>
        <p:spPr>
          <a:xfrm>
            <a:off x="548640" y="1051560"/>
            <a:ext cx="10515600" cy="777240"/>
          </a:xfrm>
          <a:prstGeom prst="rect">
            <a:avLst/>
          </a:prstGeom>
          <a:noFill/>
          <a:ln/>
        </p:spPr>
        <p:txBody>
          <a:bodyPr wrap="square" lIns="0" tIns="0" rIns="0" bIns="0" rtlCol="0" anchor="ctr"/>
          <a:lstStyle/>
          <a:p>
            <a:pPr marL="0" indent="0">
              <a:buNone/>
            </a:pPr>
            <a:r>
              <a:rPr lang="de-DE" sz="2600" b="1" noProof="0" dirty="0">
                <a:solidFill>
                  <a:srgbClr val="2C5F2D"/>
                </a:solidFill>
                <a:latin typeface="Cambria" pitchFamily="34" charset="0"/>
                <a:ea typeface="Cambria" pitchFamily="34" charset="-122"/>
                <a:cs typeface="Cambria" pitchFamily="34" charset="-120"/>
              </a:rPr>
              <a:t>Für NGOs: Wie und für was kann ich IPBES-Erkenntnisse nutzen?</a:t>
            </a:r>
            <a:endParaRPr lang="de-DE" sz="2600" noProof="0" dirty="0"/>
          </a:p>
        </p:txBody>
      </p:sp>
      <p:sp>
        <p:nvSpPr>
          <p:cNvPr id="5" name="Shape 3"/>
          <p:cNvSpPr/>
          <p:nvPr/>
        </p:nvSpPr>
        <p:spPr>
          <a:xfrm>
            <a:off x="914400" y="2286000"/>
            <a:ext cx="1828800" cy="1828800"/>
          </a:xfrm>
          <a:prstGeom prst="ellipse">
            <a:avLst/>
          </a:prstGeom>
          <a:solidFill>
            <a:srgbClr val="F7F6F2"/>
          </a:solidFill>
          <a:ln/>
        </p:spPr>
        <p:txBody>
          <a:bodyPr/>
          <a:lstStyle/>
          <a:p>
            <a:endParaRPr lang="de-DE" noProof="0" dirty="0"/>
          </a:p>
        </p:txBody>
      </p:sp>
      <p:pic>
        <p:nvPicPr>
          <p:cNvPr id="6" name="Image 0" descr="/home/claude/icons/handshake_forest.png"/>
          <p:cNvPicPr>
            <a:picLocks noChangeAspect="1"/>
          </p:cNvPicPr>
          <p:nvPr/>
        </p:nvPicPr>
        <p:blipFill>
          <a:blip r:embed="rId3"/>
          <a:stretch>
            <a:fillRect/>
          </a:stretch>
        </p:blipFill>
        <p:spPr>
          <a:xfrm>
            <a:off x="1325880" y="2697480"/>
            <a:ext cx="1005840" cy="1005840"/>
          </a:xfrm>
          <a:prstGeom prst="rect">
            <a:avLst/>
          </a:prstGeom>
        </p:spPr>
      </p:pic>
      <p:sp>
        <p:nvSpPr>
          <p:cNvPr id="7" name="Shape 4"/>
          <p:cNvSpPr/>
          <p:nvPr/>
        </p:nvSpPr>
        <p:spPr>
          <a:xfrm>
            <a:off x="3657600" y="2301579"/>
            <a:ext cx="128016" cy="128016"/>
          </a:xfrm>
          <a:prstGeom prst="ellipse">
            <a:avLst/>
          </a:prstGeom>
          <a:solidFill>
            <a:srgbClr val="B85042"/>
          </a:solidFill>
          <a:ln/>
        </p:spPr>
        <p:txBody>
          <a:bodyPr/>
          <a:lstStyle/>
          <a:p>
            <a:endParaRPr lang="de-DE" noProof="0" dirty="0"/>
          </a:p>
        </p:txBody>
      </p:sp>
      <p:sp>
        <p:nvSpPr>
          <p:cNvPr id="8" name="Text 5"/>
          <p:cNvSpPr/>
          <p:nvPr/>
        </p:nvSpPr>
        <p:spPr>
          <a:xfrm>
            <a:off x="3977640" y="19659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IPBES-Kernaussagen als fachlich abgesicherte Argumentationsgrundlage</a:t>
            </a:r>
            <a:endParaRPr lang="de-DE" sz="2000" noProof="0" dirty="0"/>
          </a:p>
        </p:txBody>
      </p:sp>
      <p:sp>
        <p:nvSpPr>
          <p:cNvPr id="9" name="Shape 6"/>
          <p:cNvSpPr/>
          <p:nvPr/>
        </p:nvSpPr>
        <p:spPr>
          <a:xfrm>
            <a:off x="3657600" y="3215979"/>
            <a:ext cx="128016" cy="128016"/>
          </a:xfrm>
          <a:prstGeom prst="ellipse">
            <a:avLst/>
          </a:prstGeom>
          <a:solidFill>
            <a:srgbClr val="B85042"/>
          </a:solidFill>
          <a:ln/>
        </p:spPr>
        <p:txBody>
          <a:bodyPr/>
          <a:lstStyle/>
          <a:p>
            <a:endParaRPr lang="de-DE" noProof="0" dirty="0"/>
          </a:p>
        </p:txBody>
      </p:sp>
      <p:sp>
        <p:nvSpPr>
          <p:cNvPr id="10" name="Text 7"/>
          <p:cNvSpPr/>
          <p:nvPr/>
        </p:nvSpPr>
        <p:spPr>
          <a:xfrm>
            <a:off x="3977640" y="28803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Beteiligung: Stakeholder-Konsultationen, Review-Phasen, öffentliches Teilen der Erkenntnisse </a:t>
            </a:r>
            <a:endParaRPr lang="de-DE" sz="2000" noProof="0" dirty="0"/>
          </a:p>
        </p:txBody>
      </p:sp>
      <p:sp>
        <p:nvSpPr>
          <p:cNvPr id="11" name="Shape 8"/>
          <p:cNvSpPr/>
          <p:nvPr/>
        </p:nvSpPr>
        <p:spPr>
          <a:xfrm>
            <a:off x="3657600" y="4130379"/>
            <a:ext cx="128016" cy="128016"/>
          </a:xfrm>
          <a:prstGeom prst="ellipse">
            <a:avLst/>
          </a:prstGeom>
          <a:solidFill>
            <a:srgbClr val="B85042"/>
          </a:solidFill>
          <a:ln/>
        </p:spPr>
        <p:txBody>
          <a:bodyPr/>
          <a:lstStyle/>
          <a:p>
            <a:endParaRPr lang="de-DE" noProof="0" dirty="0"/>
          </a:p>
        </p:txBody>
      </p:sp>
      <p:sp>
        <p:nvSpPr>
          <p:cNvPr id="12" name="Text 9"/>
          <p:cNvSpPr/>
          <p:nvPr/>
        </p:nvSpPr>
        <p:spPr>
          <a:xfrm>
            <a:off x="3977640" y="37947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Citizen Science als Brücke zur eigenen NGO-Arbeit</a:t>
            </a:r>
            <a:endParaRPr lang="de-DE" sz="2000" noProof="0" dirty="0"/>
          </a:p>
        </p:txBody>
      </p:sp>
      <p:sp>
        <p:nvSpPr>
          <p:cNvPr id="13" name="Text 10"/>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Vertiefungsfolie (optional)</a:t>
            </a:r>
            <a:endParaRPr lang="de-DE" sz="900" noProof="0" dirty="0"/>
          </a:p>
        </p:txBody>
      </p:sp>
      <p:sp>
        <p:nvSpPr>
          <p:cNvPr id="14" name="Text 11"/>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828800" cy="457200"/>
          </a:xfrm>
          <a:prstGeom prst="rect">
            <a:avLst/>
          </a:prstGeom>
          <a:noFill/>
          <a:ln/>
        </p:spPr>
        <p:txBody>
          <a:bodyPr wrap="square" lIns="0" tIns="0" rIns="0" bIns="0" rtlCol="0" anchor="ctr"/>
          <a:lstStyle/>
          <a:p>
            <a:pPr marL="0" indent="0">
              <a:buNone/>
            </a:pPr>
            <a:r>
              <a:rPr lang="de-DE" sz="1800" b="1" noProof="0" dirty="0">
                <a:solidFill>
                  <a:srgbClr val="97BC62"/>
                </a:solidFill>
                <a:latin typeface="Cambria" pitchFamily="34" charset="0"/>
                <a:ea typeface="Cambria" pitchFamily="34" charset="-122"/>
                <a:cs typeface="Cambria" pitchFamily="34" charset="-120"/>
              </a:rPr>
              <a:t>0.V-C</a:t>
            </a:r>
            <a:endParaRPr lang="de-DE" sz="1800" noProof="0" dirty="0"/>
          </a:p>
        </p:txBody>
      </p:sp>
      <p:sp>
        <p:nvSpPr>
          <p:cNvPr id="3" name="Text 1"/>
          <p:cNvSpPr/>
          <p:nvPr/>
        </p:nvSpPr>
        <p:spPr>
          <a:xfrm>
            <a:off x="548640" y="749808"/>
            <a:ext cx="3657600" cy="320040"/>
          </a:xfrm>
          <a:prstGeom prst="rect">
            <a:avLst/>
          </a:prstGeom>
          <a:noFill/>
          <a:ln/>
        </p:spPr>
        <p:txBody>
          <a:bodyPr wrap="square" lIns="0" tIns="0" rIns="0" bIns="0" rtlCol="0" anchor="ctr"/>
          <a:lstStyle/>
          <a:p>
            <a:pPr marL="0" indent="0">
              <a:buNone/>
            </a:pPr>
            <a:r>
              <a:rPr lang="de-DE" sz="1100" b="1" kern="0" spc="100" noProof="0" dirty="0">
                <a:solidFill>
                  <a:srgbClr val="B85042"/>
                </a:solidFill>
                <a:latin typeface="Calibri" pitchFamily="34" charset="0"/>
                <a:ea typeface="Calibri" pitchFamily="34" charset="-122"/>
                <a:cs typeface="Calibri" pitchFamily="34" charset="-120"/>
              </a:rPr>
              <a:t>VERTIEFUNG (OPTIONAL)</a:t>
            </a:r>
            <a:endParaRPr lang="de-DE" sz="1100" noProof="0" dirty="0"/>
          </a:p>
        </p:txBody>
      </p:sp>
      <p:sp>
        <p:nvSpPr>
          <p:cNvPr id="4" name="Text 2"/>
          <p:cNvSpPr/>
          <p:nvPr/>
        </p:nvSpPr>
        <p:spPr>
          <a:xfrm>
            <a:off x="548640" y="1051560"/>
            <a:ext cx="10515600" cy="777240"/>
          </a:xfrm>
          <a:prstGeom prst="rect">
            <a:avLst/>
          </a:prstGeom>
          <a:noFill/>
          <a:ln/>
        </p:spPr>
        <p:txBody>
          <a:bodyPr wrap="square" lIns="0" tIns="0" rIns="0" bIns="0" rtlCol="0" anchor="ctr"/>
          <a:lstStyle/>
          <a:p>
            <a:pPr marL="0" indent="0">
              <a:buNone/>
            </a:pPr>
            <a:r>
              <a:rPr lang="de-DE" sz="2600" b="1" noProof="0" dirty="0">
                <a:solidFill>
                  <a:srgbClr val="2C5F2D"/>
                </a:solidFill>
                <a:latin typeface="Cambria" pitchFamily="34" charset="0"/>
                <a:ea typeface="Cambria" pitchFamily="34" charset="-122"/>
                <a:cs typeface="Cambria" pitchFamily="34" charset="-120"/>
              </a:rPr>
              <a:t>Für Unternehmen: Warum betrifft das auch uns?</a:t>
            </a:r>
            <a:endParaRPr lang="de-DE" sz="2600" noProof="0" dirty="0"/>
          </a:p>
        </p:txBody>
      </p:sp>
      <p:sp>
        <p:nvSpPr>
          <p:cNvPr id="5" name="Shape 3"/>
          <p:cNvSpPr/>
          <p:nvPr/>
        </p:nvSpPr>
        <p:spPr>
          <a:xfrm>
            <a:off x="914400" y="2286000"/>
            <a:ext cx="1828800" cy="1828800"/>
          </a:xfrm>
          <a:prstGeom prst="ellipse">
            <a:avLst/>
          </a:prstGeom>
          <a:solidFill>
            <a:srgbClr val="F7F6F2"/>
          </a:solidFill>
          <a:ln/>
        </p:spPr>
        <p:txBody>
          <a:bodyPr/>
          <a:lstStyle/>
          <a:p>
            <a:endParaRPr lang="de-DE" noProof="0" dirty="0"/>
          </a:p>
        </p:txBody>
      </p:sp>
      <p:pic>
        <p:nvPicPr>
          <p:cNvPr id="6" name="Image 0" descr="/home/claude/icons/building_forest.png"/>
          <p:cNvPicPr>
            <a:picLocks noChangeAspect="1"/>
          </p:cNvPicPr>
          <p:nvPr/>
        </p:nvPicPr>
        <p:blipFill>
          <a:blip r:embed="rId3"/>
          <a:stretch>
            <a:fillRect/>
          </a:stretch>
        </p:blipFill>
        <p:spPr>
          <a:xfrm>
            <a:off x="1325880" y="2697480"/>
            <a:ext cx="1005840" cy="1005840"/>
          </a:xfrm>
          <a:prstGeom prst="rect">
            <a:avLst/>
          </a:prstGeom>
        </p:spPr>
      </p:pic>
      <p:sp>
        <p:nvSpPr>
          <p:cNvPr id="7" name="Shape 4"/>
          <p:cNvSpPr/>
          <p:nvPr/>
        </p:nvSpPr>
        <p:spPr>
          <a:xfrm>
            <a:off x="3705245" y="2286000"/>
            <a:ext cx="128016" cy="128016"/>
          </a:xfrm>
          <a:prstGeom prst="ellipse">
            <a:avLst/>
          </a:prstGeom>
          <a:solidFill>
            <a:srgbClr val="B85042"/>
          </a:solidFill>
          <a:ln/>
        </p:spPr>
        <p:txBody>
          <a:bodyPr/>
          <a:lstStyle/>
          <a:p>
            <a:endParaRPr lang="de-DE" noProof="0" dirty="0"/>
          </a:p>
        </p:txBody>
      </p:sp>
      <p:sp>
        <p:nvSpPr>
          <p:cNvPr id="8" name="Text 5"/>
          <p:cNvSpPr/>
          <p:nvPr/>
        </p:nvSpPr>
        <p:spPr>
          <a:xfrm>
            <a:off x="3977640" y="19659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Biodiversitätsverlust als wirtschaftliches Risiko (Lieferketten, Ressourcen)</a:t>
            </a:r>
            <a:endParaRPr lang="de-DE" sz="2000" noProof="0" dirty="0"/>
          </a:p>
        </p:txBody>
      </p:sp>
      <p:sp>
        <p:nvSpPr>
          <p:cNvPr id="9" name="Shape 6"/>
          <p:cNvSpPr/>
          <p:nvPr/>
        </p:nvSpPr>
        <p:spPr>
          <a:xfrm>
            <a:off x="3657600" y="3200400"/>
            <a:ext cx="128016" cy="128016"/>
          </a:xfrm>
          <a:prstGeom prst="ellipse">
            <a:avLst/>
          </a:prstGeom>
          <a:solidFill>
            <a:srgbClr val="B85042"/>
          </a:solidFill>
          <a:ln/>
        </p:spPr>
        <p:txBody>
          <a:bodyPr/>
          <a:lstStyle/>
          <a:p>
            <a:endParaRPr lang="de-DE" noProof="0" dirty="0"/>
          </a:p>
        </p:txBody>
      </p:sp>
      <p:sp>
        <p:nvSpPr>
          <p:cNvPr id="10" name="Text 7"/>
          <p:cNvSpPr/>
          <p:nvPr/>
        </p:nvSpPr>
        <p:spPr>
          <a:xfrm>
            <a:off x="3977640" y="28803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Wie kann das Unternehmen Verantwortung übernehmen und beitragen?</a:t>
            </a:r>
            <a:endParaRPr lang="de-DE" sz="2000" noProof="0" dirty="0"/>
          </a:p>
        </p:txBody>
      </p:sp>
      <p:sp>
        <p:nvSpPr>
          <p:cNvPr id="11" name="Shape 8"/>
          <p:cNvSpPr/>
          <p:nvPr/>
        </p:nvSpPr>
        <p:spPr>
          <a:xfrm>
            <a:off x="3657600" y="4114800"/>
            <a:ext cx="128016" cy="128016"/>
          </a:xfrm>
          <a:prstGeom prst="ellipse">
            <a:avLst/>
          </a:prstGeom>
          <a:solidFill>
            <a:srgbClr val="B85042"/>
          </a:solidFill>
          <a:ln/>
        </p:spPr>
        <p:txBody>
          <a:bodyPr/>
          <a:lstStyle/>
          <a:p>
            <a:endParaRPr lang="de-DE" noProof="0" dirty="0"/>
          </a:p>
        </p:txBody>
      </p:sp>
      <p:sp>
        <p:nvSpPr>
          <p:cNvPr id="12" name="Text 9"/>
          <p:cNvSpPr/>
          <p:nvPr/>
        </p:nvSpPr>
        <p:spPr>
          <a:xfrm>
            <a:off x="3977640" y="3794760"/>
            <a:ext cx="7406640" cy="777240"/>
          </a:xfrm>
          <a:prstGeom prst="rect">
            <a:avLst/>
          </a:prstGeom>
          <a:noFill/>
          <a:ln/>
        </p:spPr>
        <p:txBody>
          <a:bodyPr wrap="square" lIns="0" tIns="0" rIns="0" bIns="0" rtlCol="0" anchor="ctr"/>
          <a:lstStyle/>
          <a:p>
            <a:pPr marL="0" indent="0">
              <a:buNone/>
            </a:pPr>
            <a:r>
              <a:rPr lang="de-DE" sz="2000" noProof="0" dirty="0">
                <a:solidFill>
                  <a:srgbClr val="27331F"/>
                </a:solidFill>
                <a:latin typeface="Calibri" pitchFamily="34" charset="0"/>
                <a:ea typeface="Calibri" pitchFamily="34" charset="-122"/>
                <a:cs typeface="Calibri" pitchFamily="34" charset="-120"/>
              </a:rPr>
              <a:t>Betroffen von Berichtspflichten? Ist freiwillige Berichterstattung sinnvoll?</a:t>
            </a:r>
            <a:endParaRPr lang="de-DE" sz="2000" noProof="0" dirty="0"/>
          </a:p>
        </p:txBody>
      </p:sp>
      <p:sp>
        <p:nvSpPr>
          <p:cNvPr id="13" name="Text 10"/>
          <p:cNvSpPr/>
          <p:nvPr/>
        </p:nvSpPr>
        <p:spPr>
          <a:xfrm>
            <a:off x="457200" y="6510528"/>
            <a:ext cx="7315200" cy="274320"/>
          </a:xfrm>
          <a:prstGeom prst="rect">
            <a:avLst/>
          </a:prstGeom>
          <a:noFill/>
          <a:ln/>
        </p:spPr>
        <p:txBody>
          <a:bodyPr wrap="square" lIns="0" tIns="0" rIns="0" bIns="0" rtlCol="0" anchor="ctr"/>
          <a:lstStyle/>
          <a:p>
            <a:pPr marL="0" indent="0">
              <a:buNone/>
            </a:pPr>
            <a:r>
              <a:rPr lang="de-DE" sz="900" noProof="0" dirty="0">
                <a:solidFill>
                  <a:srgbClr val="6B7766"/>
                </a:solidFill>
                <a:latin typeface="Calibri" pitchFamily="34" charset="0"/>
                <a:ea typeface="Calibri" pitchFamily="34" charset="-122"/>
                <a:cs typeface="Calibri" pitchFamily="34" charset="-120"/>
              </a:rPr>
              <a:t>Modul 0 — Vertiefungsfolie (optional)</a:t>
            </a:r>
            <a:endParaRPr lang="de-DE" sz="900" noProof="0" dirty="0"/>
          </a:p>
        </p:txBody>
      </p:sp>
      <p:sp>
        <p:nvSpPr>
          <p:cNvPr id="14" name="Text 11"/>
          <p:cNvSpPr/>
          <p:nvPr/>
        </p:nvSpPr>
        <p:spPr>
          <a:xfrm>
            <a:off x="7772400" y="6510528"/>
            <a:ext cx="3931920" cy="274320"/>
          </a:xfrm>
          <a:prstGeom prst="rect">
            <a:avLst/>
          </a:prstGeom>
          <a:noFill/>
          <a:ln/>
        </p:spPr>
        <p:txBody>
          <a:bodyPr wrap="square" lIns="0" tIns="0" rIns="0" bIns="0" rtlCol="0" anchor="ctr"/>
          <a:lstStyle/>
          <a:p>
            <a:pPr marL="0" indent="0" algn="r">
              <a:buNone/>
            </a:pPr>
            <a:r>
              <a:rPr lang="de-DE" sz="900" noProof="0" dirty="0">
                <a:solidFill>
                  <a:srgbClr val="6B7766"/>
                </a:solidFill>
                <a:latin typeface="Calibri" pitchFamily="34" charset="0"/>
                <a:ea typeface="Calibri" pitchFamily="34" charset="-122"/>
                <a:cs typeface="Calibri" pitchFamily="34" charset="-120"/>
              </a:rPr>
              <a:t>Workshop-Baukasten </a:t>
            </a:r>
            <a:r>
              <a:rPr lang="de-DE" sz="900" noProof="0" dirty="0" err="1">
                <a:solidFill>
                  <a:srgbClr val="6B7766"/>
                </a:solidFill>
                <a:latin typeface="Calibri" pitchFamily="34" charset="0"/>
                <a:ea typeface="Calibri" pitchFamily="34" charset="-122"/>
                <a:cs typeface="Calibri" pitchFamily="34" charset="-120"/>
              </a:rPr>
              <a:t>Biodiversity</a:t>
            </a:r>
            <a:r>
              <a:rPr lang="de-DE" sz="900" noProof="0" dirty="0">
                <a:solidFill>
                  <a:srgbClr val="6B7766"/>
                </a:solidFill>
                <a:latin typeface="Calibri" pitchFamily="34" charset="0"/>
                <a:ea typeface="Calibri" pitchFamily="34" charset="-122"/>
                <a:cs typeface="Calibri" pitchFamily="34" charset="-120"/>
              </a:rPr>
              <a:t> Austria – International</a:t>
            </a:r>
            <a:endParaRPr lang="de-DE" sz="900"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2C5F2D"/>
        </a:solidFill>
        <a:effectLst/>
      </p:bgPr>
    </p:bg>
    <p:spTree>
      <p:nvGrpSpPr>
        <p:cNvPr id="1" name=""/>
        <p:cNvGrpSpPr/>
        <p:nvPr/>
      </p:nvGrpSpPr>
      <p:grpSpPr>
        <a:xfrm>
          <a:off x="0" y="0"/>
          <a:ext cx="0" cy="0"/>
          <a:chOff x="0" y="0"/>
          <a:chExt cx="0" cy="0"/>
        </a:xfrm>
      </p:grpSpPr>
      <p:sp>
        <p:nvSpPr>
          <p:cNvPr id="2" name="Shape 0"/>
          <p:cNvSpPr/>
          <p:nvPr/>
        </p:nvSpPr>
        <p:spPr>
          <a:xfrm>
            <a:off x="-1645920" y="-1645920"/>
            <a:ext cx="4572000" cy="4572000"/>
          </a:xfrm>
          <a:prstGeom prst="ellipse">
            <a:avLst/>
          </a:prstGeom>
          <a:solidFill>
            <a:srgbClr val="1E4220"/>
          </a:solidFill>
          <a:ln/>
        </p:spPr>
        <p:txBody>
          <a:bodyPr/>
          <a:lstStyle/>
          <a:p>
            <a:endParaRPr lang="de-DE" noProof="0" dirty="0"/>
          </a:p>
        </p:txBody>
      </p:sp>
      <p:sp>
        <p:nvSpPr>
          <p:cNvPr id="3" name="Text 1"/>
          <p:cNvSpPr/>
          <p:nvPr/>
        </p:nvSpPr>
        <p:spPr>
          <a:xfrm>
            <a:off x="822960" y="2651760"/>
            <a:ext cx="10058400" cy="1554480"/>
          </a:xfrm>
          <a:prstGeom prst="rect">
            <a:avLst/>
          </a:prstGeom>
          <a:noFill/>
          <a:ln/>
        </p:spPr>
        <p:txBody>
          <a:bodyPr wrap="square" lIns="0" tIns="0" rIns="0" bIns="0" rtlCol="0" anchor="ctr"/>
          <a:lstStyle/>
          <a:p>
            <a:pPr marL="0" indent="0">
              <a:buNone/>
            </a:pPr>
            <a:r>
              <a:rPr lang="de-DE" sz="3200" b="1" noProof="0" dirty="0">
                <a:solidFill>
                  <a:srgbClr val="FFFFFF"/>
                </a:solidFill>
                <a:latin typeface="Cambria" pitchFamily="34" charset="0"/>
                <a:ea typeface="Cambria" pitchFamily="34" charset="-122"/>
                <a:cs typeface="Cambria" pitchFamily="34" charset="-120"/>
              </a:rPr>
              <a:t>Weiter gehts mit dem fachlichen Einstieg.</a:t>
            </a:r>
            <a:endParaRPr lang="de-DE" sz="3200" noProof="0" dirty="0"/>
          </a:p>
        </p:txBody>
      </p:sp>
      <p:sp>
        <p:nvSpPr>
          <p:cNvPr id="4" name="Text 2"/>
          <p:cNvSpPr/>
          <p:nvPr/>
        </p:nvSpPr>
        <p:spPr>
          <a:xfrm>
            <a:off x="822960" y="4114800"/>
            <a:ext cx="9601200" cy="457200"/>
          </a:xfrm>
          <a:prstGeom prst="rect">
            <a:avLst/>
          </a:prstGeom>
          <a:noFill/>
          <a:ln/>
        </p:spPr>
        <p:txBody>
          <a:bodyPr wrap="square" lIns="0" tIns="0" rIns="0" bIns="0" rtlCol="0" anchor="ctr"/>
          <a:lstStyle/>
          <a:p>
            <a:pPr marL="0" indent="0">
              <a:buNone/>
            </a:pPr>
            <a:r>
              <a:rPr lang="de-DE" sz="1400" i="1" noProof="0" dirty="0">
                <a:solidFill>
                  <a:srgbClr val="D7E4C9"/>
                </a:solidFill>
                <a:latin typeface="Calibri" pitchFamily="34" charset="0"/>
                <a:ea typeface="Calibri" pitchFamily="34" charset="-122"/>
                <a:cs typeface="Calibri" pitchFamily="34" charset="-120"/>
              </a:rPr>
              <a:t>Weiter mit Modul 1 (Nexus Assessment) oder Modul 2 (Transformative Change Assessment)</a:t>
            </a:r>
            <a:endParaRPr lang="de-DE" sz="140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58c593c-7a79-4d13-a3c1-4a34eb7309f1" xsi:nil="true"/>
    <lcf76f155ced4ddcb4097134ff3c332f xmlns="4a50f13b-4fa6-4cd1-a0b0-e889c1a502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8E5B55EDA2BF804EA6CA9D7C138AA31B" ma:contentTypeVersion="12" ma:contentTypeDescription="Ein neues Dokument erstellen." ma:contentTypeScope="" ma:versionID="44e92f3790f612255e740ab0d7516f75">
  <xsd:schema xmlns:xsd="http://www.w3.org/2001/XMLSchema" xmlns:xs="http://www.w3.org/2001/XMLSchema" xmlns:p="http://schemas.microsoft.com/office/2006/metadata/properties" xmlns:ns2="4a50f13b-4fa6-4cd1-a0b0-e889c1a50230" xmlns:ns3="758c593c-7a79-4d13-a3c1-4a34eb7309f1" targetNamespace="http://schemas.microsoft.com/office/2006/metadata/properties" ma:root="true" ma:fieldsID="91dc30856350143c713a76d74aafba95" ns2:_="" ns3:_="">
    <xsd:import namespace="4a50f13b-4fa6-4cd1-a0b0-e889c1a50230"/>
    <xsd:import namespace="758c593c-7a79-4d13-a3c1-4a34eb7309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50f13b-4fa6-4cd1-a0b0-e889c1a502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c6a49d7e-e5fe-438e-8ed0-87d402db5fe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8c593c-7a79-4d13-a3c1-4a34eb7309f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ba2c573-2078-45ac-9cfd-b1d6d7032129}" ma:internalName="TaxCatchAll" ma:showField="CatchAllData" ma:web="758c593c-7a79-4d13-a3c1-4a34eb7309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F775E8-FFA7-46D5-BB1A-2421F414F957}">
  <ds:schemaRefs>
    <ds:schemaRef ds:uri="http://schemas.microsoft.com/sharepoint/v3/contenttype/forms"/>
  </ds:schemaRefs>
</ds:datastoreItem>
</file>

<file path=customXml/itemProps2.xml><?xml version="1.0" encoding="utf-8"?>
<ds:datastoreItem xmlns:ds="http://schemas.openxmlformats.org/officeDocument/2006/customXml" ds:itemID="{372798AB-7845-4B9D-B2AE-C7844146F012}">
  <ds:schemaRefs>
    <ds:schemaRef ds:uri="http://purl.org/dc/elements/1.1/"/>
    <ds:schemaRef ds:uri="http://purl.org/dc/dcmitype/"/>
    <ds:schemaRef ds:uri="http://schemas.microsoft.com/office/2006/metadata/properties"/>
    <ds:schemaRef ds:uri="4a50f13b-4fa6-4cd1-a0b0-e889c1a50230"/>
    <ds:schemaRef ds:uri="http://schemas.microsoft.com/office/2006/documentManagement/types"/>
    <ds:schemaRef ds:uri="http://schemas.openxmlformats.org/package/2006/metadata/core-properties"/>
    <ds:schemaRef ds:uri="http://www.w3.org/XML/1998/namespace"/>
    <ds:schemaRef ds:uri="http://purl.org/dc/terms/"/>
    <ds:schemaRef ds:uri="http://schemas.microsoft.com/office/infopath/2007/PartnerControls"/>
    <ds:schemaRef ds:uri="758c593c-7a79-4d13-a3c1-4a34eb7309f1"/>
  </ds:schemaRefs>
</ds:datastoreItem>
</file>

<file path=customXml/itemProps3.xml><?xml version="1.0" encoding="utf-8"?>
<ds:datastoreItem xmlns:ds="http://schemas.openxmlformats.org/officeDocument/2006/customXml" ds:itemID="{E7CA2D4C-E7B4-4FB3-A9FE-D9393C7056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50f13b-4fa6-4cd1-a0b0-e889c1a50230"/>
    <ds:schemaRef ds:uri="758c593c-7a79-4d13-a3c1-4a34eb7309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1924</Words>
  <Application>Microsoft Office PowerPoint</Application>
  <PresentationFormat>Breitbild</PresentationFormat>
  <Paragraphs>172</Paragraphs>
  <Slides>14</Slides>
  <Notes>14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14</vt:i4>
      </vt:variant>
    </vt:vector>
  </HeadingPairs>
  <TitlesOfParts>
    <vt:vector size="18" baseType="lpstr">
      <vt:lpstr>Arial</vt:lpstr>
      <vt:lpstr>Calibri</vt:lpstr>
      <vt:lpstr>Cambria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Workshop-Baukasten – Modul 0: IPBES-Einstieg</dc:title>
  <dc:subject>PptxGenJS Presentation</dc:subject>
  <dc:creator>Biodiversity Austria – International</dc:creator>
  <cp:lastModifiedBy>Simon Fellinger</cp:lastModifiedBy>
  <cp:revision>1</cp:revision>
  <dcterms:created xsi:type="dcterms:W3CDTF">2026-06-30T13:44:29Z</dcterms:created>
  <dcterms:modified xsi:type="dcterms:W3CDTF">2026-09-29T12:13:38Z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0x0101008E5B55EDA2BF804EA6CA9D7C138AA31B</vt:lpwstr>
  </property>
  <property fmtid="{D5CDD505-2E9C-101B-9397-08002B2CF9AE}" pid="3" name="MediaServiceImageTags">
    <vt:lpwstr/>
  </property>
</Properties>
</file>